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93" r:id="rId3"/>
    <p:sldId id="292" r:id="rId4"/>
    <p:sldId id="275" r:id="rId5"/>
    <p:sldId id="257" r:id="rId6"/>
    <p:sldId id="276" r:id="rId7"/>
    <p:sldId id="261" r:id="rId8"/>
    <p:sldId id="260" r:id="rId9"/>
    <p:sldId id="277" r:id="rId10"/>
    <p:sldId id="274" r:id="rId11"/>
    <p:sldId id="264" r:id="rId12"/>
    <p:sldId id="262" r:id="rId13"/>
    <p:sldId id="265" r:id="rId14"/>
    <p:sldId id="266" r:id="rId15"/>
    <p:sldId id="263" r:id="rId16"/>
    <p:sldId id="267" r:id="rId17"/>
    <p:sldId id="268" r:id="rId18"/>
    <p:sldId id="269" r:id="rId19"/>
    <p:sldId id="282" r:id="rId20"/>
    <p:sldId id="283" r:id="rId21"/>
    <p:sldId id="285" r:id="rId22"/>
    <p:sldId id="286" r:id="rId23"/>
    <p:sldId id="289" r:id="rId24"/>
    <p:sldId id="290" r:id="rId25"/>
    <p:sldId id="271" r:id="rId26"/>
    <p:sldId id="270" r:id="rId27"/>
    <p:sldId id="273" r:id="rId28"/>
    <p:sldId id="272" r:id="rId29"/>
    <p:sldId id="278" r:id="rId30"/>
    <p:sldId id="279" r:id="rId31"/>
    <p:sldId id="281" r:id="rId32"/>
    <p:sldId id="280" r:id="rId33"/>
    <p:sldId id="287" r:id="rId34"/>
    <p:sldId id="288" r:id="rId35"/>
    <p:sldId id="291" r:id="rId36"/>
  </p:sldIdLst>
  <p:sldSz cx="12192000" cy="6858000"/>
  <p:notesSz cx="6858000" cy="9144000"/>
  <p:custDataLst>
    <p:tags r:id="rId40"/>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6600"/>
    <a:srgbClr val="FF3300"/>
    <a:srgbClr val="62ABE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15" autoAdjust="0"/>
    <p:restoredTop sz="94660"/>
  </p:normalViewPr>
  <p:slideViewPr>
    <p:cSldViewPr snapToGrid="0">
      <p:cViewPr varScale="1">
        <p:scale>
          <a:sx n="73" d="100"/>
          <a:sy n="73" d="100"/>
        </p:scale>
        <p:origin x="444"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0" Type="http://schemas.openxmlformats.org/officeDocument/2006/relationships/tags" Target="tags/tag1.xml"/><Relationship Id="rId4" Type="http://schemas.openxmlformats.org/officeDocument/2006/relationships/slide" Target="slides/slide2.xml"/><Relationship Id="rId39" Type="http://schemas.openxmlformats.org/officeDocument/2006/relationships/tableStyles" Target="tableStyles.xml"/><Relationship Id="rId38" Type="http://schemas.openxmlformats.org/officeDocument/2006/relationships/viewProps" Target="viewProps.xml"/><Relationship Id="rId37" Type="http://schemas.openxmlformats.org/officeDocument/2006/relationships/presProps" Target="presProps.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F6302C15-325A-40F0-8E2F-55FBAAE6634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20178EF-5870-4A5C-8EF4-D07DE454205A}"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F6302C15-325A-40F0-8E2F-55FBAAE6634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20178EF-5870-4A5C-8EF4-D07DE454205A}"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F6302C15-325A-40F0-8E2F-55FBAAE6634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20178EF-5870-4A5C-8EF4-D07DE454205A}"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hasCustomPrompt="1"/>
          </p:nvPr>
        </p:nvSpPr>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F6302C15-325A-40F0-8E2F-55FBAAE6634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20178EF-5870-4A5C-8EF4-D07DE454205A}"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endParaRPr lang="zh-CN" altLang="en-US"/>
          </a:p>
        </p:txBody>
      </p:sp>
      <p:sp>
        <p:nvSpPr>
          <p:cNvPr id="4" name="日期占位符 3"/>
          <p:cNvSpPr>
            <a:spLocks noGrp="1"/>
          </p:cNvSpPr>
          <p:nvPr>
            <p:ph type="dt" sz="half" idx="10"/>
          </p:nvPr>
        </p:nvSpPr>
        <p:spPr/>
        <p:txBody>
          <a:bodyPr/>
          <a:lstStyle/>
          <a:p>
            <a:fld id="{F6302C15-325A-40F0-8E2F-55FBAAE6634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20178EF-5870-4A5C-8EF4-D07DE454205A}"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F6302C15-325A-40F0-8E2F-55FBAAE6634F}"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20178EF-5870-4A5C-8EF4-D07DE454205A}"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F6302C15-325A-40F0-8E2F-55FBAAE6634F}"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F20178EF-5870-4A5C-8EF4-D07DE454205A}"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F6302C15-325A-40F0-8E2F-55FBAAE6634F}"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F20178EF-5870-4A5C-8EF4-D07DE454205A}"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F6302C15-325A-40F0-8E2F-55FBAAE6634F}"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F20178EF-5870-4A5C-8EF4-D07DE454205A}"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F6302C15-325A-40F0-8E2F-55FBAAE6634F}"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20178EF-5870-4A5C-8EF4-D07DE454205A}"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F6302C15-325A-40F0-8E2F-55FBAAE6634F}"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20178EF-5870-4A5C-8EF4-D07DE454205A}"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6302C15-325A-40F0-8E2F-55FBAAE6634F}"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20178EF-5870-4A5C-8EF4-D07DE454205A}"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png"/><Relationship Id="rId1" Type="http://schemas.openxmlformats.org/officeDocument/2006/relationships/image" Target="../media/image7.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0.png"/><Relationship Id="rId1" Type="http://schemas.openxmlformats.org/officeDocument/2006/relationships/image" Target="../media/image2.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png"/><Relationship Id="rId1"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jpeg"/><Relationship Id="rId1" Type="http://schemas.openxmlformats.org/officeDocument/2006/relationships/image" Target="../media/image2.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png"/><Relationship Id="rId1" Type="http://schemas.openxmlformats.org/officeDocument/2006/relationships/hyperlink" Target="http/182.254.225.87:8080/k_star2_war/index.jsp"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stretch>
            <a:fillRect/>
          </a:stretch>
        </p:blipFill>
        <p:spPr>
          <a:xfrm>
            <a:off x="0" y="13063"/>
            <a:ext cx="12192000" cy="6858000"/>
          </a:xfrm>
          <a:prstGeom prst="rect">
            <a:avLst/>
          </a:prstGeom>
        </p:spPr>
      </p:pic>
      <p:sp>
        <p:nvSpPr>
          <p:cNvPr id="5" name="文本框 4"/>
          <p:cNvSpPr txBox="1"/>
          <p:nvPr/>
        </p:nvSpPr>
        <p:spPr>
          <a:xfrm>
            <a:off x="4265025" y="3298371"/>
            <a:ext cx="5138057" cy="1107996"/>
          </a:xfrm>
          <a:prstGeom prst="rect">
            <a:avLst/>
          </a:prstGeom>
          <a:noFill/>
        </p:spPr>
        <p:txBody>
          <a:bodyPr wrap="square" rtlCol="0">
            <a:spAutoFit/>
          </a:bodyPr>
          <a:lstStyle/>
          <a:p>
            <a:r>
              <a:rPr lang="zh-CN" altLang="en-US" sz="6600" dirty="0">
                <a:solidFill>
                  <a:schemeClr val="bg1"/>
                </a:solidFill>
                <a:latin typeface="Adobe 黑体 Std R" panose="020B0400000000000000" pitchFamily="34" charset="-122"/>
                <a:ea typeface="Adobe 黑体 Std R" panose="020B0400000000000000" pitchFamily="34" charset="-122"/>
              </a:rPr>
              <a:t>产品介绍</a:t>
            </a:r>
            <a:endParaRPr lang="zh-CN" altLang="en-US" sz="6600" dirty="0">
              <a:solidFill>
                <a:schemeClr val="bg1"/>
              </a:solidFill>
              <a:latin typeface="Adobe 黑体 Std R" panose="020B0400000000000000" pitchFamily="34" charset="-122"/>
              <a:ea typeface="Adobe 黑体 Std R" panose="020B0400000000000000" pitchFamily="34"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stretch>
            <a:fillRect/>
          </a:stretch>
        </p:blipFill>
        <p:spPr>
          <a:xfrm>
            <a:off x="19236" y="0"/>
            <a:ext cx="12192000" cy="6858000"/>
          </a:xfrm>
          <a:prstGeom prst="rect">
            <a:avLst/>
          </a:prstGeom>
        </p:spPr>
      </p:pic>
      <p:sp>
        <p:nvSpPr>
          <p:cNvPr id="3" name="文本框 2"/>
          <p:cNvSpPr txBox="1"/>
          <p:nvPr/>
        </p:nvSpPr>
        <p:spPr>
          <a:xfrm>
            <a:off x="2880002" y="2532446"/>
            <a:ext cx="6470467" cy="584775"/>
          </a:xfrm>
          <a:prstGeom prst="rect">
            <a:avLst/>
          </a:prstGeom>
          <a:noFill/>
        </p:spPr>
        <p:txBody>
          <a:bodyPr wrap="square" rtlCol="0">
            <a:spAutoFit/>
          </a:bodyPr>
          <a:lstStyle/>
          <a:p>
            <a:pPr algn="ctr"/>
            <a:r>
              <a:rPr lang="zh-CN" altLang="en-US" sz="3200" dirty="0">
                <a:solidFill>
                  <a:schemeClr val="bg1"/>
                </a:solidFill>
                <a:latin typeface="Adobe 黑体 Std R" panose="020B0400000000000000" pitchFamily="34" charset="-122"/>
                <a:ea typeface="Adobe 黑体 Std R" panose="020B0400000000000000" pitchFamily="34" charset="-122"/>
              </a:rPr>
              <a:t>网站功能一：    查询快递单号信息</a:t>
            </a:r>
            <a:endParaRPr lang="zh-CN" altLang="en-US" sz="3200" dirty="0">
              <a:solidFill>
                <a:schemeClr val="bg1"/>
              </a:solidFill>
              <a:latin typeface="Adobe 黑体 Std R" panose="020B0400000000000000" pitchFamily="34" charset="-122"/>
              <a:ea typeface="Adobe 黑体 Std R" panose="020B0400000000000000" pitchFamily="34" charset="-122"/>
            </a:endParaRPr>
          </a:p>
        </p:txBody>
      </p:sp>
      <p:sp>
        <p:nvSpPr>
          <p:cNvPr id="5" name="文本框 4"/>
          <p:cNvSpPr txBox="1"/>
          <p:nvPr/>
        </p:nvSpPr>
        <p:spPr>
          <a:xfrm>
            <a:off x="1785256" y="3567633"/>
            <a:ext cx="8621485" cy="2492990"/>
          </a:xfrm>
          <a:prstGeom prst="rect">
            <a:avLst/>
          </a:prstGeom>
          <a:noFill/>
        </p:spPr>
        <p:txBody>
          <a:bodyPr wrap="square" rtlCol="0">
            <a:spAutoFit/>
          </a:bodyPr>
          <a:lstStyle/>
          <a:p>
            <a:pPr algn="ctr"/>
            <a:r>
              <a:rPr lang="zh-CN" altLang="en-US" sz="2500" dirty="0">
                <a:solidFill>
                  <a:schemeClr val="bg1"/>
                </a:solidFill>
                <a:latin typeface="Adobe 黑体 Std R" panose="020B0400000000000000" pitchFamily="34" charset="-122"/>
                <a:ea typeface="Adobe 黑体 Std R" panose="020B0400000000000000" pitchFamily="34" charset="-122"/>
              </a:rPr>
              <a:t>步骤：</a:t>
            </a:r>
            <a:r>
              <a:rPr lang="zh-CN" altLang="zh-CN" sz="2500" dirty="0">
                <a:solidFill>
                  <a:schemeClr val="bg1"/>
                </a:solidFill>
                <a:latin typeface="Adobe 黑体 Std R" panose="020B0400000000000000" pitchFamily="34" charset="-122"/>
                <a:ea typeface="Adobe 黑体 Std R" panose="020B0400000000000000" pitchFamily="34" charset="-122"/>
              </a:rPr>
              <a:t> ①</a:t>
            </a:r>
            <a:r>
              <a:rPr lang="en-US" altLang="zh-CN" sz="2500" dirty="0">
                <a:solidFill>
                  <a:schemeClr val="bg1"/>
                </a:solidFill>
                <a:latin typeface="Adobe 黑体 Std R" panose="020B0400000000000000" pitchFamily="34" charset="-122"/>
                <a:ea typeface="Adobe 黑体 Std R" panose="020B0400000000000000" pitchFamily="34" charset="-122"/>
              </a:rPr>
              <a:t> </a:t>
            </a:r>
            <a:r>
              <a:rPr lang="zh-CN" altLang="en-US" sz="2500" dirty="0">
                <a:solidFill>
                  <a:schemeClr val="bg1"/>
                </a:solidFill>
                <a:latin typeface="Adobe 黑体 Std R" panose="020B0400000000000000" pitchFamily="34" charset="-122"/>
                <a:ea typeface="Adobe 黑体 Std R" panose="020B0400000000000000" pitchFamily="34" charset="-122"/>
              </a:rPr>
              <a:t>进入主页面 </a:t>
            </a:r>
            <a:r>
              <a:rPr lang="en-US" altLang="zh-CN" sz="2500" dirty="0">
                <a:solidFill>
                  <a:schemeClr val="bg1"/>
                </a:solidFill>
                <a:latin typeface="Adobe 黑体 Std R" panose="020B0400000000000000" pitchFamily="34" charset="-122"/>
                <a:ea typeface="Adobe 黑体 Std R" panose="020B0400000000000000" pitchFamily="34" charset="-122"/>
              </a:rPr>
              <a:t>· </a:t>
            </a:r>
            <a:r>
              <a:rPr lang="zh-CN" altLang="en-US" sz="2500" dirty="0">
                <a:solidFill>
                  <a:schemeClr val="bg1"/>
                </a:solidFill>
                <a:latin typeface="Adobe 黑体 Std R" panose="020B0400000000000000" pitchFamily="34" charset="-122"/>
                <a:ea typeface="Adobe 黑体 Std R" panose="020B0400000000000000" pitchFamily="34" charset="-122"/>
              </a:rPr>
              <a:t>快递信息查询页面</a:t>
            </a:r>
            <a:endParaRPr lang="en-US" altLang="zh-CN" sz="2500" dirty="0">
              <a:solidFill>
                <a:schemeClr val="bg1"/>
              </a:solidFill>
              <a:latin typeface="Adobe 黑体 Std R" panose="020B0400000000000000" pitchFamily="34" charset="-122"/>
              <a:ea typeface="Adobe 黑体 Std R" panose="020B0400000000000000" pitchFamily="34" charset="-122"/>
            </a:endParaRPr>
          </a:p>
          <a:p>
            <a:pPr algn="ctr"/>
            <a:r>
              <a:rPr lang="zh-CN" altLang="en-US" sz="2500" dirty="0">
                <a:solidFill>
                  <a:schemeClr val="bg1"/>
                </a:solidFill>
                <a:latin typeface="Adobe 黑体 Std R" panose="020B0400000000000000" pitchFamily="34" charset="-122"/>
                <a:ea typeface="Adobe 黑体 Std R" panose="020B0400000000000000" pitchFamily="34" charset="-122"/>
              </a:rPr>
              <a:t>（登不登录均可）</a:t>
            </a:r>
            <a:endParaRPr lang="en-US" altLang="zh-CN" sz="2500" dirty="0">
              <a:solidFill>
                <a:schemeClr val="bg1"/>
              </a:solidFill>
              <a:latin typeface="Adobe 黑体 Std R" panose="020B0400000000000000" pitchFamily="34" charset="-122"/>
              <a:ea typeface="Adobe 黑体 Std R" panose="020B0400000000000000" pitchFamily="34" charset="-122"/>
            </a:endParaRPr>
          </a:p>
          <a:p>
            <a:pPr algn="ctr"/>
            <a:r>
              <a:rPr lang="en-US" altLang="zh-CN" sz="2500" dirty="0">
                <a:solidFill>
                  <a:schemeClr val="bg1"/>
                </a:solidFill>
                <a:latin typeface="Adobe 黑体 Std R" panose="020B0400000000000000" pitchFamily="34" charset="-122"/>
                <a:ea typeface="Adobe 黑体 Std R" panose="020B0400000000000000" pitchFamily="34" charset="-122"/>
              </a:rPr>
              <a:t>            </a:t>
            </a:r>
            <a:endParaRPr lang="en-US" altLang="zh-CN" sz="2500" dirty="0">
              <a:solidFill>
                <a:schemeClr val="bg1"/>
              </a:solidFill>
              <a:latin typeface="Adobe 黑体 Std R" panose="020B0400000000000000" pitchFamily="34" charset="-122"/>
              <a:ea typeface="Adobe 黑体 Std R" panose="020B0400000000000000" pitchFamily="34" charset="-122"/>
            </a:endParaRPr>
          </a:p>
          <a:p>
            <a:pPr algn="ctr"/>
            <a:r>
              <a:rPr lang="en-US" altLang="zh-CN" sz="2500" dirty="0">
                <a:solidFill>
                  <a:schemeClr val="bg1"/>
                </a:solidFill>
                <a:latin typeface="Adobe 黑体 Std R" panose="020B0400000000000000" pitchFamily="34" charset="-122"/>
                <a:ea typeface="Adobe 黑体 Std R" panose="020B0400000000000000" pitchFamily="34" charset="-122"/>
              </a:rPr>
              <a:t> </a:t>
            </a:r>
            <a:r>
              <a:rPr lang="zh-CN" altLang="zh-CN" sz="2500" dirty="0">
                <a:solidFill>
                  <a:schemeClr val="bg1"/>
                </a:solidFill>
                <a:latin typeface="Adobe 黑体 Std R" panose="020B0400000000000000" pitchFamily="34" charset="-122"/>
                <a:ea typeface="Adobe 黑体 Std R" panose="020B0400000000000000" pitchFamily="34" charset="-122"/>
              </a:rPr>
              <a:t>②</a:t>
            </a:r>
            <a:r>
              <a:rPr lang="en-US" altLang="zh-CN" sz="2500" dirty="0">
                <a:solidFill>
                  <a:schemeClr val="bg1"/>
                </a:solidFill>
                <a:latin typeface="Adobe 黑体 Std R" panose="020B0400000000000000" pitchFamily="34" charset="-122"/>
                <a:ea typeface="Adobe 黑体 Std R" panose="020B0400000000000000" pitchFamily="34" charset="-122"/>
              </a:rPr>
              <a:t> </a:t>
            </a:r>
            <a:r>
              <a:rPr lang="zh-CN" altLang="en-US" sz="2500" dirty="0">
                <a:solidFill>
                  <a:schemeClr val="bg1"/>
                </a:solidFill>
                <a:latin typeface="Adobe 黑体 Std R" panose="020B0400000000000000" pitchFamily="34" charset="-122"/>
                <a:ea typeface="Adobe 黑体 Std R" panose="020B0400000000000000" pitchFamily="34" charset="-122"/>
              </a:rPr>
              <a:t>下拉菜单选择快递公司，并输入快递单号</a:t>
            </a:r>
            <a:endParaRPr lang="en-US" altLang="zh-CN" sz="2500" dirty="0">
              <a:solidFill>
                <a:schemeClr val="bg1"/>
              </a:solidFill>
              <a:latin typeface="Adobe 黑体 Std R" panose="020B0400000000000000" pitchFamily="34" charset="-122"/>
              <a:ea typeface="Adobe 黑体 Std R" panose="020B0400000000000000" pitchFamily="34" charset="-122"/>
            </a:endParaRPr>
          </a:p>
          <a:p>
            <a:pPr algn="ctr"/>
            <a:endParaRPr lang="en-US" altLang="zh-CN" sz="2500" dirty="0">
              <a:solidFill>
                <a:schemeClr val="bg1"/>
              </a:solidFill>
              <a:latin typeface="Adobe 黑体 Std R" panose="020B0400000000000000" pitchFamily="34" charset="-122"/>
              <a:ea typeface="Adobe 黑体 Std R" panose="020B0400000000000000" pitchFamily="34" charset="-122"/>
            </a:endParaRPr>
          </a:p>
          <a:p>
            <a:pPr algn="ctr"/>
            <a:r>
              <a:rPr lang="zh-CN" altLang="zh-CN" sz="2500" dirty="0">
                <a:solidFill>
                  <a:schemeClr val="bg1"/>
                </a:solidFill>
                <a:latin typeface="Adobe 黑体 Std R" panose="020B0400000000000000" pitchFamily="34" charset="-122"/>
                <a:ea typeface="Adobe 黑体 Std R" panose="020B0400000000000000" pitchFamily="34" charset="-122"/>
              </a:rPr>
              <a:t>③</a:t>
            </a:r>
            <a:r>
              <a:rPr lang="en-US" altLang="zh-CN" sz="2500" dirty="0">
                <a:solidFill>
                  <a:schemeClr val="bg1"/>
                </a:solidFill>
                <a:latin typeface="Adobe 黑体 Std R" panose="020B0400000000000000" pitchFamily="34" charset="-122"/>
                <a:ea typeface="Adobe 黑体 Std R" panose="020B0400000000000000" pitchFamily="34" charset="-122"/>
              </a:rPr>
              <a:t> </a:t>
            </a:r>
            <a:r>
              <a:rPr lang="zh-CN" altLang="en-US" sz="2500" dirty="0">
                <a:solidFill>
                  <a:schemeClr val="bg1"/>
                </a:solidFill>
                <a:latin typeface="Adobe 黑体 Std R" panose="020B0400000000000000" pitchFamily="34" charset="-122"/>
                <a:ea typeface="Adobe 黑体 Std R" panose="020B0400000000000000" pitchFamily="34" charset="-122"/>
              </a:rPr>
              <a:t>点击</a:t>
            </a:r>
            <a:r>
              <a:rPr lang="en-US" altLang="zh-CN" sz="2500" dirty="0">
                <a:solidFill>
                  <a:schemeClr val="bg1"/>
                </a:solidFill>
                <a:latin typeface="Adobe 黑体 Std R" panose="020B0400000000000000" pitchFamily="34" charset="-122"/>
                <a:ea typeface="Adobe 黑体 Std R" panose="020B0400000000000000" pitchFamily="34" charset="-122"/>
              </a:rPr>
              <a:t>【</a:t>
            </a:r>
            <a:r>
              <a:rPr lang="zh-CN" altLang="en-US" sz="2500" dirty="0">
                <a:solidFill>
                  <a:schemeClr val="bg1"/>
                </a:solidFill>
                <a:latin typeface="Adobe 黑体 Std R" panose="020B0400000000000000" pitchFamily="34" charset="-122"/>
                <a:ea typeface="Adobe 黑体 Std R" panose="020B0400000000000000" pitchFamily="34" charset="-122"/>
              </a:rPr>
              <a:t>查询</a:t>
            </a:r>
            <a:r>
              <a:rPr lang="en-US" altLang="zh-CN" sz="2500" dirty="0">
                <a:solidFill>
                  <a:schemeClr val="bg1"/>
                </a:solidFill>
                <a:latin typeface="Adobe 黑体 Std R" panose="020B0400000000000000" pitchFamily="34" charset="-122"/>
                <a:ea typeface="Adobe 黑体 Std R" panose="020B0400000000000000" pitchFamily="34" charset="-122"/>
              </a:rPr>
              <a:t>】</a:t>
            </a:r>
            <a:r>
              <a:rPr lang="zh-CN" altLang="en-US" sz="2500" dirty="0">
                <a:solidFill>
                  <a:schemeClr val="bg1"/>
                </a:solidFill>
                <a:latin typeface="Adobe 黑体 Std R" panose="020B0400000000000000" pitchFamily="34" charset="-122"/>
                <a:ea typeface="Adobe 黑体 Std R" panose="020B0400000000000000" pitchFamily="34" charset="-122"/>
              </a:rPr>
              <a:t>按钮</a:t>
            </a:r>
            <a:endParaRPr lang="zh-CN" altLang="en-US" sz="2500" dirty="0">
              <a:solidFill>
                <a:schemeClr val="bg1"/>
              </a:solidFill>
              <a:latin typeface="Adobe 黑体 Std R" panose="020B0400000000000000" pitchFamily="34" charset="-122"/>
              <a:ea typeface="Adobe 黑体 Std R" panose="020B0400000000000000" pitchFamily="34" charset="-122"/>
            </a:endParaRPr>
          </a:p>
        </p:txBody>
      </p:sp>
      <p:sp>
        <p:nvSpPr>
          <p:cNvPr id="6" name="Rectangle 2"/>
          <p:cNvSpPr>
            <a:spLocks noChangeArrowheads="1"/>
          </p:cNvSpPr>
          <p:nvPr/>
        </p:nvSpPr>
        <p:spPr bwMode="auto">
          <a:xfrm>
            <a:off x="0" y="54221"/>
            <a:ext cx="38472" cy="34875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88872" rIns="0" bIns="88872"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1100" b="0" i="0" u="none" strike="noStrike" cap="none" normalizeH="0" baseline="0" dirty="0">
                <a:ln>
                  <a:noFill/>
                </a:ln>
                <a:solidFill>
                  <a:schemeClr val="tx1"/>
                </a:solidFill>
                <a:effectLst/>
              </a:rPr>
              <a:t> </a:t>
            </a: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1"/>
          <a:srcRect l="4733" t="11619" r="1149" b="2286"/>
          <a:stretch>
            <a:fillRect/>
          </a:stretch>
        </p:blipFill>
        <p:spPr>
          <a:xfrm>
            <a:off x="261430" y="684085"/>
            <a:ext cx="11730274" cy="6059525"/>
          </a:xfrm>
          <a:prstGeom prst="rect">
            <a:avLst/>
          </a:prstGeom>
        </p:spPr>
      </p:pic>
      <p:sp>
        <p:nvSpPr>
          <p:cNvPr id="6" name="文本框 5"/>
          <p:cNvSpPr txBox="1"/>
          <p:nvPr/>
        </p:nvSpPr>
        <p:spPr>
          <a:xfrm>
            <a:off x="4293333" y="38105"/>
            <a:ext cx="3579223" cy="707886"/>
          </a:xfrm>
          <a:prstGeom prst="rect">
            <a:avLst/>
          </a:prstGeom>
          <a:noFill/>
        </p:spPr>
        <p:txBody>
          <a:bodyPr wrap="square" rtlCol="0">
            <a:spAutoFit/>
          </a:bodyPr>
          <a:lstStyle/>
          <a:p>
            <a:pPr algn="ctr"/>
            <a:r>
              <a:rPr lang="zh-CN" altLang="en-US" sz="2000" b="1" dirty="0">
                <a:latin typeface="微软雅黑" panose="020B0503020204020204" pitchFamily="34" charset="-122"/>
                <a:ea typeface="微软雅黑" panose="020B0503020204020204" pitchFamily="34" charset="-122"/>
              </a:rPr>
              <a:t>主页面</a:t>
            </a:r>
            <a:r>
              <a:rPr lang="en-US" altLang="zh-CN" sz="2000" b="1" dirty="0">
                <a:latin typeface="微软雅黑" panose="020B0503020204020204" pitchFamily="34" charset="-122"/>
                <a:ea typeface="微软雅黑" panose="020B0503020204020204" pitchFamily="34" charset="-122"/>
              </a:rPr>
              <a:t>·</a:t>
            </a:r>
            <a:r>
              <a:rPr lang="zh-CN" altLang="en-US" sz="2000" b="1" dirty="0">
                <a:latin typeface="微软雅黑" panose="020B0503020204020204" pitchFamily="34" charset="-122"/>
                <a:ea typeface="微软雅黑" panose="020B0503020204020204" pitchFamily="34" charset="-122"/>
              </a:rPr>
              <a:t>快递信息查询页面（未登录）</a:t>
            </a:r>
            <a:endParaRPr lang="zh-CN" altLang="en-US" sz="2000" b="1" dirty="0">
              <a:latin typeface="微软雅黑" panose="020B0503020204020204" pitchFamily="34" charset="-122"/>
              <a:ea typeface="微软雅黑" panose="020B0503020204020204" pitchFamily="34" charset="-122"/>
            </a:endParaRPr>
          </a:p>
        </p:txBody>
      </p:sp>
      <p:sp>
        <p:nvSpPr>
          <p:cNvPr id="8" name="矩形 7"/>
          <p:cNvSpPr/>
          <p:nvPr/>
        </p:nvSpPr>
        <p:spPr>
          <a:xfrm>
            <a:off x="10303711" y="745991"/>
            <a:ext cx="1613264" cy="351289"/>
          </a:xfrm>
          <a:prstGeom prst="rect">
            <a:avLst/>
          </a:prstGeom>
          <a:noFill/>
          <a:ln w="34925">
            <a:solidFill>
              <a:srgbClr val="FF0000"/>
            </a:solidFill>
          </a:ln>
          <a:effectLst>
            <a:outerShdw blurRad="107950" dist="12700" dir="5400000" algn="ctr">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文本框 9"/>
          <p:cNvSpPr txBox="1"/>
          <p:nvPr/>
        </p:nvSpPr>
        <p:spPr>
          <a:xfrm>
            <a:off x="10911138" y="37756"/>
            <a:ext cx="1416556" cy="646331"/>
          </a:xfrm>
          <a:prstGeom prst="rect">
            <a:avLst/>
          </a:prstGeom>
          <a:noFill/>
        </p:spPr>
        <p:txBody>
          <a:bodyPr wrap="square" rtlCol="0">
            <a:spAutoFit/>
          </a:bodyPr>
          <a:lstStyle/>
          <a:p>
            <a:r>
              <a:rPr lang="zh-CN" altLang="en-US" dirty="0">
                <a:latin typeface="Adobe 楷体 Std R" panose="02020400000000000000" pitchFamily="18" charset="-122"/>
                <a:ea typeface="Adobe 楷体 Std R" panose="02020400000000000000" pitchFamily="18" charset="-122"/>
              </a:rPr>
              <a:t>点击进行</a:t>
            </a:r>
            <a:endParaRPr lang="en-US" altLang="zh-CN" dirty="0">
              <a:latin typeface="Adobe 楷体 Std R" panose="02020400000000000000" pitchFamily="18" charset="-122"/>
              <a:ea typeface="Adobe 楷体 Std R" panose="02020400000000000000" pitchFamily="18" charset="-122"/>
            </a:endParaRPr>
          </a:p>
          <a:p>
            <a:r>
              <a:rPr lang="zh-CN" altLang="en-US" dirty="0">
                <a:latin typeface="Adobe 楷体 Std R" panose="02020400000000000000" pitchFamily="18" charset="-122"/>
                <a:ea typeface="Adobe 楷体 Std R" panose="02020400000000000000" pitchFamily="18" charset="-122"/>
              </a:rPr>
              <a:t>注册与登录</a:t>
            </a:r>
            <a:endParaRPr lang="zh-CN" altLang="en-US" dirty="0">
              <a:latin typeface="Adobe 楷体 Std R" panose="02020400000000000000" pitchFamily="18" charset="-122"/>
              <a:ea typeface="Adobe 楷体 Std R" panose="02020400000000000000" pitchFamily="18" charset="-122"/>
            </a:endParaRPr>
          </a:p>
        </p:txBody>
      </p:sp>
      <p:sp>
        <p:nvSpPr>
          <p:cNvPr id="11" name="标注: 弯曲线形(带强调线) 10"/>
          <p:cNvSpPr/>
          <p:nvPr/>
        </p:nvSpPr>
        <p:spPr>
          <a:xfrm>
            <a:off x="10989512" y="99660"/>
            <a:ext cx="927463" cy="522515"/>
          </a:xfrm>
          <a:prstGeom prst="accentCallout2">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3553451" y="4453935"/>
            <a:ext cx="4740754" cy="1855425"/>
          </a:xfrm>
          <a:prstGeom prst="rect">
            <a:avLst/>
          </a:prstGeom>
          <a:noFill/>
          <a:ln w="34925">
            <a:solidFill>
              <a:srgbClr val="FF0000"/>
            </a:solidFill>
          </a:ln>
          <a:effectLst>
            <a:outerShdw blurRad="107950" dist="12700" dir="5400000" algn="ctr">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标注: 弯曲线形(带强调线) 12"/>
          <p:cNvSpPr/>
          <p:nvPr/>
        </p:nvSpPr>
        <p:spPr>
          <a:xfrm>
            <a:off x="8294205" y="3739856"/>
            <a:ext cx="927463" cy="522515"/>
          </a:xfrm>
          <a:prstGeom prst="accentCallout2">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8255012" y="3495063"/>
            <a:ext cx="2693195" cy="1015663"/>
          </a:xfrm>
          <a:prstGeom prst="rect">
            <a:avLst/>
          </a:prstGeom>
          <a:noFill/>
        </p:spPr>
        <p:txBody>
          <a:bodyPr wrap="square" rtlCol="0">
            <a:spAutoFit/>
          </a:bodyPr>
          <a:lstStyle/>
          <a:p>
            <a:r>
              <a:rPr lang="zh-CN" altLang="en-US" sz="2000" dirty="0">
                <a:solidFill>
                  <a:schemeClr val="bg1"/>
                </a:solidFill>
                <a:latin typeface="Adobe 楷体 Std R" panose="02020400000000000000" pitchFamily="18" charset="-122"/>
                <a:ea typeface="Adobe 楷体 Std R" panose="02020400000000000000" pitchFamily="18" charset="-122"/>
              </a:rPr>
              <a:t>同时选择快递公司，</a:t>
            </a:r>
            <a:endParaRPr lang="en-US" altLang="zh-CN" sz="2000" dirty="0">
              <a:solidFill>
                <a:schemeClr val="bg1"/>
              </a:solidFill>
              <a:latin typeface="Adobe 楷体 Std R" panose="02020400000000000000" pitchFamily="18" charset="-122"/>
              <a:ea typeface="Adobe 楷体 Std R" panose="02020400000000000000" pitchFamily="18" charset="-122"/>
            </a:endParaRPr>
          </a:p>
          <a:p>
            <a:r>
              <a:rPr lang="zh-CN" altLang="en-US" sz="2000" dirty="0">
                <a:solidFill>
                  <a:schemeClr val="bg1"/>
                </a:solidFill>
                <a:latin typeface="Adobe 楷体 Std R" panose="02020400000000000000" pitchFamily="18" charset="-122"/>
                <a:ea typeface="Adobe 楷体 Std R" panose="02020400000000000000" pitchFamily="18" charset="-122"/>
              </a:rPr>
              <a:t>并输入快递单号</a:t>
            </a:r>
            <a:endParaRPr lang="en-US" altLang="zh-CN" sz="2000" dirty="0">
              <a:solidFill>
                <a:schemeClr val="bg1"/>
              </a:solidFill>
              <a:latin typeface="Adobe 楷体 Std R" panose="02020400000000000000" pitchFamily="18" charset="-122"/>
              <a:ea typeface="Adobe 楷体 Std R" panose="02020400000000000000" pitchFamily="18" charset="-122"/>
            </a:endParaRPr>
          </a:p>
          <a:p>
            <a:r>
              <a:rPr lang="zh-CN" altLang="en-US" sz="2000" dirty="0">
                <a:solidFill>
                  <a:schemeClr val="bg1"/>
                </a:solidFill>
                <a:latin typeface="Adobe 楷体 Std R" panose="02020400000000000000" pitchFamily="18" charset="-122"/>
                <a:ea typeface="Adobe 楷体 Std R" panose="02020400000000000000" pitchFamily="18" charset="-122"/>
              </a:rPr>
              <a:t>可查询快递信息</a:t>
            </a:r>
            <a:endParaRPr lang="zh-CN" altLang="en-US" sz="2000" dirty="0">
              <a:solidFill>
                <a:schemeClr val="bg1"/>
              </a:solidFill>
              <a:latin typeface="Adobe 楷体 Std R" panose="02020400000000000000" pitchFamily="18" charset="-122"/>
              <a:ea typeface="Adobe 楷体 Std R" panose="02020400000000000000" pitchFamily="18" charset="-122"/>
            </a:endParaRPr>
          </a:p>
        </p:txBody>
      </p:sp>
      <p:sp>
        <p:nvSpPr>
          <p:cNvPr id="15" name="矩形 14"/>
          <p:cNvSpPr/>
          <p:nvPr/>
        </p:nvSpPr>
        <p:spPr>
          <a:xfrm>
            <a:off x="4180116" y="4506187"/>
            <a:ext cx="226435" cy="392385"/>
          </a:xfrm>
          <a:prstGeom prst="rect">
            <a:avLst/>
          </a:prstGeom>
          <a:noFill/>
          <a:ln w="34925">
            <a:solidFill>
              <a:srgbClr val="FF0000"/>
            </a:solidFill>
          </a:ln>
          <a:effectLst>
            <a:outerShdw blurRad="107950" dist="12700" dir="5400000" algn="ctr">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stretch>
            <a:fillRect/>
          </a:stretch>
        </p:blipFill>
        <p:spPr>
          <a:xfrm>
            <a:off x="0" y="416583"/>
            <a:ext cx="12192000" cy="6442850"/>
          </a:xfrm>
          <a:prstGeom prst="rect">
            <a:avLst/>
          </a:prstGeom>
        </p:spPr>
      </p:pic>
      <p:sp>
        <p:nvSpPr>
          <p:cNvPr id="5" name="文本框 4"/>
          <p:cNvSpPr txBox="1"/>
          <p:nvPr/>
        </p:nvSpPr>
        <p:spPr>
          <a:xfrm>
            <a:off x="3722918" y="0"/>
            <a:ext cx="4746164" cy="400110"/>
          </a:xfrm>
          <a:prstGeom prst="rect">
            <a:avLst/>
          </a:prstGeom>
          <a:noFill/>
        </p:spPr>
        <p:txBody>
          <a:bodyPr wrap="square" rtlCol="0">
            <a:spAutoFit/>
          </a:bodyPr>
          <a:lstStyle/>
          <a:p>
            <a:pPr algn="ctr"/>
            <a:r>
              <a:rPr lang="zh-CN" altLang="en-US" sz="2000" b="1" dirty="0">
                <a:latin typeface="微软雅黑" panose="020B0503020204020204" pitchFamily="34" charset="-122"/>
                <a:ea typeface="微软雅黑" panose="020B0503020204020204" pitchFamily="34" charset="-122"/>
              </a:rPr>
              <a:t>点击查询后弹出的信息窗口（查询完成）</a:t>
            </a:r>
            <a:endParaRPr lang="zh-CN" altLang="en-US" sz="2000" b="1" dirty="0">
              <a:latin typeface="微软雅黑" panose="020B0503020204020204" pitchFamily="34" charset="-122"/>
              <a:ea typeface="微软雅黑" panose="020B0503020204020204" pitchFamily="34" charset="-122"/>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stretch>
            <a:fillRect/>
          </a:stretch>
        </p:blipFill>
        <p:spPr>
          <a:xfrm>
            <a:off x="-13066" y="0"/>
            <a:ext cx="12192000" cy="6858000"/>
          </a:xfrm>
          <a:prstGeom prst="rect">
            <a:avLst/>
          </a:prstGeom>
        </p:spPr>
      </p:pic>
      <p:sp>
        <p:nvSpPr>
          <p:cNvPr id="3" name="文本框 2"/>
          <p:cNvSpPr txBox="1"/>
          <p:nvPr/>
        </p:nvSpPr>
        <p:spPr>
          <a:xfrm>
            <a:off x="2121444" y="2477868"/>
            <a:ext cx="7949107" cy="584775"/>
          </a:xfrm>
          <a:prstGeom prst="rect">
            <a:avLst/>
          </a:prstGeom>
          <a:noFill/>
        </p:spPr>
        <p:txBody>
          <a:bodyPr wrap="square" rtlCol="0">
            <a:spAutoFit/>
          </a:bodyPr>
          <a:lstStyle/>
          <a:p>
            <a:pPr algn="ctr"/>
            <a:r>
              <a:rPr lang="zh-CN" altLang="en-US" sz="3200" dirty="0">
                <a:solidFill>
                  <a:schemeClr val="bg1"/>
                </a:solidFill>
                <a:latin typeface="Adobe 黑体 Std R" panose="020B0400000000000000" pitchFamily="34" charset="-122"/>
                <a:ea typeface="Adobe 黑体 Std R" panose="020B0400000000000000" pitchFamily="34" charset="-122"/>
              </a:rPr>
              <a:t>网站功能二：    发布任务让别人帮你取快递</a:t>
            </a:r>
            <a:endParaRPr lang="zh-CN" altLang="en-US" sz="3200" dirty="0">
              <a:solidFill>
                <a:schemeClr val="bg1"/>
              </a:solidFill>
              <a:latin typeface="Adobe 黑体 Std R" panose="020B0400000000000000" pitchFamily="34" charset="-122"/>
              <a:ea typeface="Adobe 黑体 Std R" panose="020B0400000000000000" pitchFamily="34" charset="-122"/>
            </a:endParaRPr>
          </a:p>
        </p:txBody>
      </p:sp>
      <p:sp>
        <p:nvSpPr>
          <p:cNvPr id="5" name="文本框 4"/>
          <p:cNvSpPr txBox="1"/>
          <p:nvPr/>
        </p:nvSpPr>
        <p:spPr>
          <a:xfrm>
            <a:off x="1463036" y="3567632"/>
            <a:ext cx="9265921" cy="2785378"/>
          </a:xfrm>
          <a:prstGeom prst="rect">
            <a:avLst/>
          </a:prstGeom>
          <a:noFill/>
        </p:spPr>
        <p:txBody>
          <a:bodyPr wrap="square" rtlCol="0">
            <a:spAutoFit/>
          </a:bodyPr>
          <a:lstStyle/>
          <a:p>
            <a:pPr algn="ctr"/>
            <a:r>
              <a:rPr lang="zh-CN" altLang="en-US" sz="2500" dirty="0">
                <a:solidFill>
                  <a:schemeClr val="bg1"/>
                </a:solidFill>
                <a:latin typeface="Adobe 黑体 Std R" panose="020B0400000000000000" pitchFamily="34" charset="-122"/>
                <a:ea typeface="Adobe 黑体 Std R" panose="020B0400000000000000" pitchFamily="34" charset="-122"/>
              </a:rPr>
              <a:t>步骤：</a:t>
            </a:r>
            <a:r>
              <a:rPr lang="zh-CN" altLang="zh-CN" sz="2500" dirty="0">
                <a:solidFill>
                  <a:schemeClr val="bg1"/>
                </a:solidFill>
                <a:latin typeface="Adobe 黑体 Std R" panose="020B0400000000000000" pitchFamily="34" charset="-122"/>
                <a:ea typeface="Adobe 黑体 Std R" panose="020B0400000000000000" pitchFamily="34" charset="-122"/>
              </a:rPr>
              <a:t> ①</a:t>
            </a:r>
            <a:r>
              <a:rPr lang="en-US" altLang="zh-CN" sz="2500" dirty="0">
                <a:solidFill>
                  <a:schemeClr val="bg1"/>
                </a:solidFill>
                <a:latin typeface="Adobe 黑体 Std R" panose="020B0400000000000000" pitchFamily="34" charset="-122"/>
                <a:ea typeface="Adobe 黑体 Std R" panose="020B0400000000000000" pitchFamily="34" charset="-122"/>
              </a:rPr>
              <a:t> </a:t>
            </a:r>
            <a:r>
              <a:rPr lang="zh-CN" altLang="en-US" sz="2500" dirty="0">
                <a:solidFill>
                  <a:schemeClr val="bg1"/>
                </a:solidFill>
                <a:latin typeface="Adobe 黑体 Std R" panose="020B0400000000000000" pitchFamily="34" charset="-122"/>
                <a:ea typeface="Adobe 黑体 Std R" panose="020B0400000000000000" pitchFamily="34" charset="-122"/>
              </a:rPr>
              <a:t>进入</a:t>
            </a:r>
            <a:r>
              <a:rPr lang="en-US" altLang="zh-CN" sz="2500" dirty="0">
                <a:solidFill>
                  <a:schemeClr val="bg1"/>
                </a:solidFill>
                <a:latin typeface="Adobe 黑体 Std R" panose="020B0400000000000000" pitchFamily="34" charset="-122"/>
                <a:ea typeface="Adobe 黑体 Std R" panose="020B0400000000000000" pitchFamily="34" charset="-122"/>
              </a:rPr>
              <a:t>【</a:t>
            </a:r>
            <a:r>
              <a:rPr lang="zh-CN" altLang="en-US" sz="2500" dirty="0">
                <a:solidFill>
                  <a:schemeClr val="bg1"/>
                </a:solidFill>
                <a:latin typeface="Adobe 黑体 Std R" panose="020B0400000000000000" pitchFamily="34" charset="-122"/>
                <a:ea typeface="Adobe 黑体 Std R" panose="020B0400000000000000" pitchFamily="34" charset="-122"/>
              </a:rPr>
              <a:t>发布任务</a:t>
            </a:r>
            <a:r>
              <a:rPr lang="en-US" altLang="zh-CN" sz="2500" dirty="0">
                <a:solidFill>
                  <a:schemeClr val="bg1"/>
                </a:solidFill>
                <a:latin typeface="Adobe 黑体 Std R" panose="020B0400000000000000" pitchFamily="34" charset="-122"/>
                <a:ea typeface="Adobe 黑体 Std R" panose="020B0400000000000000" pitchFamily="34" charset="-122"/>
              </a:rPr>
              <a:t>】</a:t>
            </a:r>
            <a:r>
              <a:rPr lang="zh-CN" altLang="en-US" sz="2500" dirty="0">
                <a:solidFill>
                  <a:schemeClr val="bg1"/>
                </a:solidFill>
                <a:latin typeface="Adobe 黑体 Std R" panose="020B0400000000000000" pitchFamily="34" charset="-122"/>
                <a:ea typeface="Adobe 黑体 Std R" panose="020B0400000000000000" pitchFamily="34" charset="-122"/>
              </a:rPr>
              <a:t>页面（需登录）</a:t>
            </a:r>
            <a:endParaRPr lang="en-US" altLang="zh-CN" sz="2500" dirty="0">
              <a:solidFill>
                <a:schemeClr val="bg1"/>
              </a:solidFill>
              <a:latin typeface="Adobe 黑体 Std R" panose="020B0400000000000000" pitchFamily="34" charset="-122"/>
              <a:ea typeface="Adobe 黑体 Std R" panose="020B0400000000000000" pitchFamily="34" charset="-122"/>
            </a:endParaRPr>
          </a:p>
          <a:p>
            <a:pPr algn="ctr"/>
            <a:endParaRPr lang="en-US" altLang="zh-CN" sz="2500" dirty="0">
              <a:solidFill>
                <a:schemeClr val="bg1"/>
              </a:solidFill>
              <a:latin typeface="Adobe 黑体 Std R" panose="020B0400000000000000" pitchFamily="34" charset="-122"/>
              <a:ea typeface="Adobe 黑体 Std R" panose="020B0400000000000000" pitchFamily="34" charset="-122"/>
            </a:endParaRPr>
          </a:p>
          <a:p>
            <a:pPr algn="ctr"/>
            <a:r>
              <a:rPr lang="en-US" altLang="zh-CN" sz="2500" dirty="0">
                <a:solidFill>
                  <a:schemeClr val="bg1"/>
                </a:solidFill>
                <a:latin typeface="Adobe 黑体 Std R" panose="020B0400000000000000" pitchFamily="34" charset="-122"/>
                <a:ea typeface="Adobe 黑体 Std R" panose="020B0400000000000000" pitchFamily="34" charset="-122"/>
              </a:rPr>
              <a:t> </a:t>
            </a:r>
            <a:r>
              <a:rPr lang="zh-CN" altLang="zh-CN" sz="2500" dirty="0">
                <a:solidFill>
                  <a:schemeClr val="bg1"/>
                </a:solidFill>
                <a:latin typeface="Adobe 黑体 Std R" panose="020B0400000000000000" pitchFamily="34" charset="-122"/>
                <a:ea typeface="Adobe 黑体 Std R" panose="020B0400000000000000" pitchFamily="34" charset="-122"/>
              </a:rPr>
              <a:t>②</a:t>
            </a:r>
            <a:r>
              <a:rPr lang="en-US" altLang="zh-CN" sz="2500" dirty="0">
                <a:solidFill>
                  <a:schemeClr val="bg1"/>
                </a:solidFill>
                <a:latin typeface="Adobe 黑体 Std R" panose="020B0400000000000000" pitchFamily="34" charset="-122"/>
                <a:ea typeface="Adobe 黑体 Std R" panose="020B0400000000000000" pitchFamily="34" charset="-122"/>
              </a:rPr>
              <a:t> </a:t>
            </a:r>
            <a:r>
              <a:rPr lang="zh-CN" altLang="en-US" sz="2500" dirty="0">
                <a:solidFill>
                  <a:schemeClr val="bg1"/>
                </a:solidFill>
                <a:latin typeface="Adobe 黑体 Std R" panose="020B0400000000000000" pitchFamily="34" charset="-122"/>
                <a:ea typeface="Adobe 黑体 Std R" panose="020B0400000000000000" pitchFamily="34" charset="-122"/>
              </a:rPr>
              <a:t>输入取件码、取件地等信息，点击确认发布</a:t>
            </a:r>
            <a:endParaRPr lang="en-US" altLang="zh-CN" sz="2500" dirty="0">
              <a:solidFill>
                <a:schemeClr val="bg1"/>
              </a:solidFill>
              <a:latin typeface="Adobe 黑体 Std R" panose="020B0400000000000000" pitchFamily="34" charset="-122"/>
              <a:ea typeface="Adobe 黑体 Std R" panose="020B0400000000000000" pitchFamily="34" charset="-122"/>
            </a:endParaRPr>
          </a:p>
          <a:p>
            <a:pPr algn="ctr"/>
            <a:endParaRPr lang="en-US" altLang="zh-CN" sz="2500" dirty="0">
              <a:solidFill>
                <a:schemeClr val="bg1"/>
              </a:solidFill>
              <a:latin typeface="Adobe 黑体 Std R" panose="020B0400000000000000" pitchFamily="34" charset="-122"/>
              <a:ea typeface="Adobe 黑体 Std R" panose="020B0400000000000000" pitchFamily="34" charset="-122"/>
            </a:endParaRPr>
          </a:p>
          <a:p>
            <a:pPr algn="ctr"/>
            <a:r>
              <a:rPr lang="zh-CN" altLang="zh-CN" sz="2500" dirty="0">
                <a:solidFill>
                  <a:schemeClr val="bg1"/>
                </a:solidFill>
                <a:latin typeface="Adobe 黑体 Std R" panose="020B0400000000000000" pitchFamily="34" charset="-122"/>
                <a:ea typeface="Adobe 黑体 Std R" panose="020B0400000000000000" pitchFamily="34" charset="-122"/>
              </a:rPr>
              <a:t>③</a:t>
            </a:r>
            <a:r>
              <a:rPr lang="en-US" altLang="zh-CN" sz="2500" dirty="0">
                <a:solidFill>
                  <a:schemeClr val="bg1"/>
                </a:solidFill>
                <a:latin typeface="Adobe 黑体 Std R" panose="020B0400000000000000" pitchFamily="34" charset="-122"/>
                <a:ea typeface="Adobe 黑体 Std R" panose="020B0400000000000000" pitchFamily="34" charset="-122"/>
              </a:rPr>
              <a:t> </a:t>
            </a:r>
            <a:r>
              <a:rPr lang="zh-CN" altLang="en-US" sz="2500" dirty="0">
                <a:solidFill>
                  <a:schemeClr val="bg1"/>
                </a:solidFill>
                <a:latin typeface="Adobe 黑体 Std R" panose="020B0400000000000000" pitchFamily="34" charset="-122"/>
                <a:ea typeface="Adobe 黑体 Std R" panose="020B0400000000000000" pitchFamily="34" charset="-122"/>
              </a:rPr>
              <a:t>等待其他同学接受任务，期间可在</a:t>
            </a:r>
            <a:r>
              <a:rPr lang="en-US" altLang="zh-CN" sz="2500" dirty="0">
                <a:solidFill>
                  <a:schemeClr val="bg1"/>
                </a:solidFill>
                <a:latin typeface="Adobe 黑体 Std R" panose="020B0400000000000000" pitchFamily="34" charset="-122"/>
                <a:ea typeface="Adobe 黑体 Std R" panose="020B0400000000000000" pitchFamily="34" charset="-122"/>
              </a:rPr>
              <a:t>【</a:t>
            </a:r>
            <a:r>
              <a:rPr lang="zh-CN" altLang="en-US" sz="2500" dirty="0">
                <a:solidFill>
                  <a:schemeClr val="bg1"/>
                </a:solidFill>
                <a:latin typeface="Adobe 黑体 Std R" panose="020B0400000000000000" pitchFamily="34" charset="-122"/>
                <a:ea typeface="Adobe 黑体 Std R" panose="020B0400000000000000" pitchFamily="34" charset="-122"/>
              </a:rPr>
              <a:t>我的</a:t>
            </a:r>
            <a:r>
              <a:rPr lang="en-US" altLang="zh-CN" sz="2500" dirty="0">
                <a:solidFill>
                  <a:schemeClr val="bg1"/>
                </a:solidFill>
                <a:latin typeface="Adobe 黑体 Std R" panose="020B0400000000000000" pitchFamily="34" charset="-122"/>
                <a:ea typeface="Adobe 黑体 Std R" panose="020B0400000000000000" pitchFamily="34" charset="-122"/>
              </a:rPr>
              <a:t>】</a:t>
            </a:r>
            <a:r>
              <a:rPr lang="zh-CN" altLang="en-US" sz="2500" dirty="0">
                <a:solidFill>
                  <a:schemeClr val="bg1"/>
                </a:solidFill>
                <a:latin typeface="Adobe 黑体 Std R" panose="020B0400000000000000" pitchFamily="34" charset="-122"/>
                <a:ea typeface="Adobe 黑体 Std R" panose="020B0400000000000000" pitchFamily="34" charset="-122"/>
              </a:rPr>
              <a:t>页面查询任务状态</a:t>
            </a:r>
            <a:endParaRPr lang="en-US" altLang="zh-CN" sz="2500" dirty="0">
              <a:solidFill>
                <a:schemeClr val="bg1"/>
              </a:solidFill>
              <a:latin typeface="Adobe 黑体 Std R" panose="020B0400000000000000" pitchFamily="34" charset="-122"/>
              <a:ea typeface="Adobe 黑体 Std R" panose="020B0400000000000000" pitchFamily="34" charset="-122"/>
            </a:endParaRPr>
          </a:p>
          <a:p>
            <a:pPr algn="ctr"/>
            <a:endParaRPr lang="en-US" altLang="zh-CN" sz="2500" dirty="0">
              <a:solidFill>
                <a:schemeClr val="bg1"/>
              </a:solidFill>
              <a:latin typeface="Adobe 黑体 Std R" panose="020B0400000000000000" pitchFamily="34" charset="-122"/>
              <a:ea typeface="Adobe 黑体 Std R" panose="020B0400000000000000" pitchFamily="34" charset="-122"/>
            </a:endParaRPr>
          </a:p>
          <a:p>
            <a:pPr algn="ctr"/>
            <a:r>
              <a:rPr lang="zh-CN" altLang="zh-CN" sz="2500" dirty="0">
                <a:solidFill>
                  <a:schemeClr val="bg1"/>
                </a:solidFill>
                <a:latin typeface="Adobe 黑体 Std R" panose="020B0400000000000000" pitchFamily="34" charset="-122"/>
                <a:ea typeface="Adobe 黑体 Std R" panose="020B0400000000000000" pitchFamily="34" charset="-122"/>
              </a:rPr>
              <a:t>④</a:t>
            </a:r>
            <a:r>
              <a:rPr lang="en-US" altLang="zh-CN" sz="2500" dirty="0">
                <a:solidFill>
                  <a:schemeClr val="bg1"/>
                </a:solidFill>
                <a:latin typeface="Adobe 黑体 Std R" panose="020B0400000000000000" pitchFamily="34" charset="-122"/>
                <a:ea typeface="Adobe 黑体 Std R" panose="020B0400000000000000" pitchFamily="34" charset="-122"/>
              </a:rPr>
              <a:t> </a:t>
            </a:r>
            <a:r>
              <a:rPr lang="zh-CN" altLang="en-US" sz="2500" dirty="0">
                <a:solidFill>
                  <a:schemeClr val="bg1"/>
                </a:solidFill>
                <a:latin typeface="Adobe 黑体 Std R" panose="020B0400000000000000" pitchFamily="34" charset="-122"/>
                <a:ea typeface="Adobe 黑体 Std R" panose="020B0400000000000000" pitchFamily="34" charset="-122"/>
              </a:rPr>
              <a:t>收到包裹后，支付约定赏金，为对方进行评价</a:t>
            </a:r>
            <a:endParaRPr lang="zh-CN" altLang="en-US" sz="2500" dirty="0">
              <a:solidFill>
                <a:schemeClr val="bg1"/>
              </a:solidFill>
              <a:latin typeface="Adobe 黑体 Std R" panose="020B0400000000000000" pitchFamily="34" charset="-122"/>
              <a:ea typeface="Adobe 黑体 Std R" panose="020B0400000000000000" pitchFamily="34" charset="-122"/>
            </a:endParaRPr>
          </a:p>
        </p:txBody>
      </p:sp>
      <p:sp>
        <p:nvSpPr>
          <p:cNvPr id="6" name="Rectangle 2"/>
          <p:cNvSpPr>
            <a:spLocks noChangeArrowheads="1"/>
          </p:cNvSpPr>
          <p:nvPr/>
        </p:nvSpPr>
        <p:spPr bwMode="auto">
          <a:xfrm>
            <a:off x="0" y="54221"/>
            <a:ext cx="38472" cy="34875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88872" rIns="0" bIns="88872"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1100" b="0" i="0" u="none" strike="noStrike" cap="none" normalizeH="0" baseline="0" dirty="0">
                <a:ln>
                  <a:noFill/>
                </a:ln>
                <a:solidFill>
                  <a:schemeClr val="tx1"/>
                </a:solidFill>
                <a:effectLst/>
              </a:rPr>
              <a:t> </a:t>
            </a: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stretch>
            <a:fillRect/>
          </a:stretch>
        </p:blipFill>
        <p:spPr>
          <a:xfrm>
            <a:off x="-13063" y="492015"/>
            <a:ext cx="12192000" cy="6290503"/>
          </a:xfrm>
          <a:prstGeom prst="rect">
            <a:avLst/>
          </a:prstGeom>
        </p:spPr>
      </p:pic>
      <p:sp>
        <p:nvSpPr>
          <p:cNvPr id="6" name="文本框 5"/>
          <p:cNvSpPr txBox="1"/>
          <p:nvPr/>
        </p:nvSpPr>
        <p:spPr>
          <a:xfrm>
            <a:off x="4395475" y="78842"/>
            <a:ext cx="3579223" cy="461665"/>
          </a:xfrm>
          <a:prstGeom prst="rect">
            <a:avLst/>
          </a:prstGeom>
          <a:noFill/>
        </p:spPr>
        <p:txBody>
          <a:bodyPr wrap="square" rtlCol="0">
            <a:spAutoFit/>
          </a:bodyPr>
          <a:lstStyle/>
          <a:p>
            <a:pPr algn="ctr"/>
            <a:r>
              <a:rPr lang="zh-CN" altLang="en-US" sz="2400" b="1" dirty="0">
                <a:latin typeface="微软雅黑" panose="020B0503020204020204" pitchFamily="34" charset="-122"/>
                <a:ea typeface="微软雅黑" panose="020B0503020204020204" pitchFamily="34" charset="-122"/>
              </a:rPr>
              <a:t>发布任务页面</a:t>
            </a:r>
            <a:endParaRPr lang="zh-CN" altLang="en-US" sz="2400" b="1" dirty="0">
              <a:latin typeface="微软雅黑" panose="020B0503020204020204" pitchFamily="34" charset="-122"/>
              <a:ea typeface="微软雅黑" panose="020B0503020204020204" pitchFamily="34" charset="-122"/>
            </a:endParaRPr>
          </a:p>
        </p:txBody>
      </p:sp>
      <p:sp>
        <p:nvSpPr>
          <p:cNvPr id="12" name="矩形 11"/>
          <p:cNvSpPr/>
          <p:nvPr/>
        </p:nvSpPr>
        <p:spPr>
          <a:xfrm>
            <a:off x="4123143" y="4963885"/>
            <a:ext cx="618672" cy="300445"/>
          </a:xfrm>
          <a:prstGeom prst="rect">
            <a:avLst/>
          </a:prstGeom>
          <a:noFill/>
          <a:ln w="34925">
            <a:solidFill>
              <a:srgbClr val="FF0000"/>
            </a:solidFill>
          </a:ln>
          <a:effectLst>
            <a:outerShdw blurRad="107950" dist="12700" dir="5400000" algn="ctr">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标注: 弯曲线形(带强调线) 12"/>
          <p:cNvSpPr/>
          <p:nvPr/>
        </p:nvSpPr>
        <p:spPr>
          <a:xfrm>
            <a:off x="8294205" y="3739856"/>
            <a:ext cx="927463" cy="522515"/>
          </a:xfrm>
          <a:prstGeom prst="accentCallout2">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4136206" y="3661479"/>
            <a:ext cx="618673" cy="335754"/>
          </a:xfrm>
          <a:prstGeom prst="rect">
            <a:avLst/>
          </a:prstGeom>
          <a:noFill/>
          <a:ln w="34925">
            <a:solidFill>
              <a:srgbClr val="FF0000"/>
            </a:solidFill>
          </a:ln>
          <a:effectLst>
            <a:outerShdw blurRad="107950" dist="12700" dir="5400000" algn="ctr">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 name="图片 1"/>
          <p:cNvPicPr>
            <a:picLocks noChangeAspect="1"/>
          </p:cNvPicPr>
          <p:nvPr/>
        </p:nvPicPr>
        <p:blipFill rotWithShape="1">
          <a:blip r:embed="rId2"/>
          <a:srcRect l="46291" t="65721" r="26935" b="6476"/>
          <a:stretch>
            <a:fillRect/>
          </a:stretch>
        </p:blipFill>
        <p:spPr>
          <a:xfrm>
            <a:off x="7707673" y="4549215"/>
            <a:ext cx="3251590" cy="1906700"/>
          </a:xfrm>
          <a:prstGeom prst="rect">
            <a:avLst/>
          </a:prstGeom>
        </p:spPr>
      </p:pic>
      <p:sp>
        <p:nvSpPr>
          <p:cNvPr id="4" name="标注: 弯曲线形(带强调线) 3"/>
          <p:cNvSpPr/>
          <p:nvPr/>
        </p:nvSpPr>
        <p:spPr>
          <a:xfrm rot="10800000">
            <a:off x="574762" y="4075610"/>
            <a:ext cx="2490642" cy="1894116"/>
          </a:xfrm>
          <a:prstGeom prst="accentCallout2">
            <a:avLst/>
          </a:pr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574762" y="4140922"/>
            <a:ext cx="2490643" cy="1846659"/>
          </a:xfrm>
          <a:prstGeom prst="rect">
            <a:avLst/>
          </a:prstGeom>
          <a:noFill/>
        </p:spPr>
        <p:txBody>
          <a:bodyPr wrap="square" rtlCol="0">
            <a:spAutoFit/>
          </a:bodyPr>
          <a:lstStyle/>
          <a:p>
            <a:r>
              <a:rPr lang="zh-CN" altLang="en-US" sz="1900" dirty="0">
                <a:latin typeface="Adobe 楷体 Std R" panose="02020400000000000000" pitchFamily="18" charset="-122"/>
                <a:ea typeface="Adobe 楷体 Std R" panose="02020400000000000000" pitchFamily="18" charset="-122"/>
              </a:rPr>
              <a:t>除了</a:t>
            </a:r>
            <a:r>
              <a:rPr lang="zh-CN" altLang="en-US" sz="1900" b="1" u="sng" dirty="0">
                <a:latin typeface="微软雅黑" panose="020B0503020204020204" pitchFamily="34" charset="-122"/>
                <a:ea typeface="微软雅黑" panose="020B0503020204020204" pitchFamily="34" charset="-122"/>
              </a:rPr>
              <a:t>取件码</a:t>
            </a:r>
            <a:r>
              <a:rPr lang="zh-CN" altLang="en-US" sz="1900" dirty="0">
                <a:latin typeface="微软雅黑" panose="020B0503020204020204" pitchFamily="34" charset="-122"/>
                <a:ea typeface="微软雅黑" panose="020B0503020204020204" pitchFamily="34" charset="-122"/>
              </a:rPr>
              <a:t>、</a:t>
            </a:r>
            <a:r>
              <a:rPr lang="zh-CN" altLang="en-US" sz="1900" b="1" u="sng" dirty="0">
                <a:latin typeface="微软雅黑" panose="020B0503020204020204" pitchFamily="34" charset="-122"/>
                <a:ea typeface="微软雅黑" panose="020B0503020204020204" pitchFamily="34" charset="-122"/>
              </a:rPr>
              <a:t>取件地</a:t>
            </a:r>
            <a:r>
              <a:rPr lang="zh-CN" altLang="en-US" sz="1900" b="1" i="1" u="sng" dirty="0">
                <a:latin typeface="Adobe 楷体 Std R" panose="02020400000000000000" pitchFamily="18" charset="-122"/>
                <a:ea typeface="Adobe 楷体 Std R" panose="02020400000000000000" pitchFamily="18" charset="-122"/>
              </a:rPr>
              <a:t> </a:t>
            </a:r>
            <a:r>
              <a:rPr lang="zh-CN" altLang="en-US" sz="1900" dirty="0">
                <a:latin typeface="Adobe 楷体 Std R" panose="02020400000000000000" pitchFamily="18" charset="-122"/>
                <a:ea typeface="Adobe 楷体 Std R" panose="02020400000000000000" pitchFamily="18" charset="-122"/>
              </a:rPr>
              <a:t>需要根据手机上的</a:t>
            </a:r>
            <a:endParaRPr lang="en-US" altLang="zh-CN" sz="1900" dirty="0">
              <a:latin typeface="Adobe 楷体 Std R" panose="02020400000000000000" pitchFamily="18" charset="-122"/>
              <a:ea typeface="Adobe 楷体 Std R" panose="02020400000000000000" pitchFamily="18" charset="-122"/>
            </a:endParaRPr>
          </a:p>
          <a:p>
            <a:r>
              <a:rPr lang="zh-CN" altLang="en-US" sz="1900" b="1" u="sng" dirty="0">
                <a:latin typeface="微软雅黑" panose="020B0503020204020204" pitchFamily="34" charset="-122"/>
                <a:ea typeface="微软雅黑" panose="020B0503020204020204" pitchFamily="34" charset="-122"/>
              </a:rPr>
              <a:t>快递短信手动输入</a:t>
            </a:r>
            <a:r>
              <a:rPr lang="zh-CN" altLang="en-US" sz="1900" dirty="0">
                <a:latin typeface="Adobe 楷体 Std R" panose="02020400000000000000" pitchFamily="18" charset="-122"/>
                <a:ea typeface="Adobe 楷体 Std R" panose="02020400000000000000" pitchFamily="18" charset="-122"/>
              </a:rPr>
              <a:t>，</a:t>
            </a:r>
            <a:endParaRPr lang="en-US" altLang="zh-CN" sz="1900" dirty="0">
              <a:latin typeface="Adobe 楷体 Std R" panose="02020400000000000000" pitchFamily="18" charset="-122"/>
              <a:ea typeface="Adobe 楷体 Std R" panose="02020400000000000000" pitchFamily="18" charset="-122"/>
            </a:endParaRPr>
          </a:p>
          <a:p>
            <a:r>
              <a:rPr lang="zh-CN" altLang="en-US" sz="1900" dirty="0">
                <a:latin typeface="Adobe 楷体 Std R" panose="02020400000000000000" pitchFamily="18" charset="-122"/>
                <a:ea typeface="Adobe 楷体 Std R" panose="02020400000000000000" pitchFamily="18" charset="-122"/>
              </a:rPr>
              <a:t>其它信息均由用户设置的</a:t>
            </a:r>
            <a:r>
              <a:rPr lang="zh-CN" altLang="en-US" sz="1900" b="1" u="sng" dirty="0">
                <a:latin typeface="微软雅黑" panose="020B0503020204020204" pitchFamily="34" charset="-122"/>
                <a:ea typeface="微软雅黑" panose="020B0503020204020204" pitchFamily="34" charset="-122"/>
              </a:rPr>
              <a:t>默认信息自动输入</a:t>
            </a:r>
            <a:r>
              <a:rPr lang="zh-CN" altLang="en-US" sz="1900" dirty="0">
                <a:latin typeface="Adobe 楷体 Std R" panose="02020400000000000000" pitchFamily="18" charset="-122"/>
                <a:ea typeface="Adobe 楷体 Std R" panose="02020400000000000000" pitchFamily="18" charset="-122"/>
              </a:rPr>
              <a:t>，大大简化了操作</a:t>
            </a:r>
            <a:endParaRPr lang="zh-CN" altLang="en-US" sz="1900" dirty="0">
              <a:latin typeface="Adobe 楷体 Std R" panose="02020400000000000000" pitchFamily="18" charset="-122"/>
              <a:ea typeface="Adobe 楷体 Std R" panose="02020400000000000000" pitchFamily="18" charset="-122"/>
            </a:endParaRPr>
          </a:p>
        </p:txBody>
      </p:sp>
      <p:sp>
        <p:nvSpPr>
          <p:cNvPr id="16" name="矩形 15"/>
          <p:cNvSpPr/>
          <p:nvPr/>
        </p:nvSpPr>
        <p:spPr>
          <a:xfrm>
            <a:off x="10441229" y="4519279"/>
            <a:ext cx="504971" cy="274790"/>
          </a:xfrm>
          <a:prstGeom prst="rect">
            <a:avLst/>
          </a:prstGeom>
          <a:noFill/>
          <a:ln w="34925">
            <a:solidFill>
              <a:srgbClr val="FF0000"/>
            </a:solidFill>
          </a:ln>
          <a:effectLst>
            <a:outerShdw blurRad="107950" dist="12700" dir="5400000" algn="ctr">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标注: 弯曲线形(带强调线) 6"/>
          <p:cNvSpPr/>
          <p:nvPr/>
        </p:nvSpPr>
        <p:spPr>
          <a:xfrm>
            <a:off x="11017624" y="3739858"/>
            <a:ext cx="1102354" cy="653139"/>
          </a:xfrm>
          <a:prstGeom prst="accentCallout2">
            <a:avLst/>
          </a:pr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11017624" y="3739382"/>
            <a:ext cx="1110343" cy="646331"/>
          </a:xfrm>
          <a:prstGeom prst="rect">
            <a:avLst/>
          </a:prstGeom>
          <a:noFill/>
        </p:spPr>
        <p:txBody>
          <a:bodyPr wrap="square" rtlCol="0">
            <a:spAutoFit/>
          </a:bodyPr>
          <a:lstStyle/>
          <a:p>
            <a:r>
              <a:rPr lang="zh-CN" altLang="en-US" dirty="0">
                <a:latin typeface="Adobe 楷体 Std R" panose="02020400000000000000" pitchFamily="18" charset="-122"/>
                <a:ea typeface="Adobe 楷体 Std R" panose="02020400000000000000" pitchFamily="18" charset="-122"/>
              </a:rPr>
              <a:t>下拉菜单选择日期</a:t>
            </a:r>
            <a:endParaRPr lang="zh-CN" altLang="en-US" dirty="0">
              <a:latin typeface="Adobe 楷体 Std R" panose="02020400000000000000" pitchFamily="18" charset="-122"/>
              <a:ea typeface="Adobe 楷体 Std R" panose="02020400000000000000" pitchFamily="18" charset="-122"/>
            </a:endParaRPr>
          </a:p>
        </p:txBody>
      </p:sp>
      <p:sp>
        <p:nvSpPr>
          <p:cNvPr id="17" name="矩形 16"/>
          <p:cNvSpPr/>
          <p:nvPr/>
        </p:nvSpPr>
        <p:spPr>
          <a:xfrm>
            <a:off x="9422315" y="574284"/>
            <a:ext cx="740588" cy="313990"/>
          </a:xfrm>
          <a:prstGeom prst="rect">
            <a:avLst/>
          </a:prstGeom>
          <a:noFill/>
          <a:ln w="34925">
            <a:solidFill>
              <a:srgbClr val="FF0000"/>
            </a:solidFill>
          </a:ln>
          <a:effectLst>
            <a:outerShdw blurRad="107950" dist="12700" dir="5400000" algn="ctr">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标注: 弯曲线形(带强调线) 17"/>
          <p:cNvSpPr/>
          <p:nvPr/>
        </p:nvSpPr>
        <p:spPr>
          <a:xfrm>
            <a:off x="10567850" y="300445"/>
            <a:ext cx="718460" cy="191569"/>
          </a:xfrm>
          <a:prstGeom prst="accentCallout2">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p:cNvSpPr txBox="1"/>
          <p:nvPr/>
        </p:nvSpPr>
        <p:spPr>
          <a:xfrm>
            <a:off x="10490751" y="194987"/>
            <a:ext cx="1110343" cy="369332"/>
          </a:xfrm>
          <a:prstGeom prst="rect">
            <a:avLst/>
          </a:prstGeom>
          <a:noFill/>
        </p:spPr>
        <p:txBody>
          <a:bodyPr wrap="square" rtlCol="0">
            <a:spAutoFit/>
          </a:bodyPr>
          <a:lstStyle/>
          <a:p>
            <a:r>
              <a:rPr lang="zh-CN" altLang="en-US" dirty="0">
                <a:latin typeface="Adobe 楷体 Std R" panose="02020400000000000000" pitchFamily="18" charset="-122"/>
                <a:ea typeface="Adobe 楷体 Std R" panose="02020400000000000000" pitchFamily="18" charset="-122"/>
              </a:rPr>
              <a:t>点击进入</a:t>
            </a:r>
            <a:endParaRPr lang="zh-CN" altLang="en-US" dirty="0">
              <a:latin typeface="Adobe 楷体 Std R" panose="02020400000000000000" pitchFamily="18" charset="-122"/>
              <a:ea typeface="Adobe 楷体 Std R" panose="02020400000000000000" pitchFamily="18" charset="-122"/>
            </a:endParaRPr>
          </a:p>
        </p:txBody>
      </p:sp>
      <p:sp>
        <p:nvSpPr>
          <p:cNvPr id="20" name="标注: 弯曲线形(带强调线) 19"/>
          <p:cNvSpPr/>
          <p:nvPr/>
        </p:nvSpPr>
        <p:spPr>
          <a:xfrm rot="5400000">
            <a:off x="4247423" y="5636621"/>
            <a:ext cx="683619" cy="1349830"/>
          </a:xfrm>
          <a:prstGeom prst="accentCallout2">
            <a:avLst>
              <a:gd name="adj1" fmla="val 18750"/>
              <a:gd name="adj2" fmla="val -8333"/>
              <a:gd name="adj3" fmla="val 18750"/>
              <a:gd name="adj4" fmla="val -16667"/>
              <a:gd name="adj5" fmla="val 44758"/>
              <a:gd name="adj6" fmla="val -82973"/>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p:cNvSpPr txBox="1"/>
          <p:nvPr/>
        </p:nvSpPr>
        <p:spPr>
          <a:xfrm>
            <a:off x="3699067" y="5909203"/>
            <a:ext cx="4275631" cy="738664"/>
          </a:xfrm>
          <a:prstGeom prst="rect">
            <a:avLst/>
          </a:prstGeom>
          <a:noFill/>
        </p:spPr>
        <p:txBody>
          <a:bodyPr wrap="square" rtlCol="0">
            <a:spAutoFit/>
          </a:bodyPr>
          <a:lstStyle/>
          <a:p>
            <a:r>
              <a:rPr lang="en-US" altLang="zh-CN" sz="1400" dirty="0">
                <a:latin typeface="Adobe 楷体 Std R" panose="02020400000000000000" pitchFamily="18" charset="-122"/>
                <a:ea typeface="Adobe 楷体 Std R" panose="02020400000000000000" pitchFamily="18" charset="-122"/>
              </a:rPr>
              <a:t>【</a:t>
            </a:r>
            <a:r>
              <a:rPr lang="zh-CN" altLang="en-US" sz="1400" dirty="0">
                <a:latin typeface="Adobe 楷体 Std R" panose="02020400000000000000" pitchFamily="18" charset="-122"/>
                <a:ea typeface="Adobe 楷体 Std R" panose="02020400000000000000" pitchFamily="18" charset="-122"/>
              </a:rPr>
              <a:t>包裹放置地</a:t>
            </a:r>
            <a:r>
              <a:rPr lang="en-US" altLang="zh-CN" sz="1400" dirty="0">
                <a:latin typeface="Adobe 楷体 Std R" panose="02020400000000000000" pitchFamily="18" charset="-122"/>
                <a:ea typeface="Adobe 楷体 Std R" panose="02020400000000000000" pitchFamily="18" charset="-122"/>
              </a:rPr>
              <a:t>】</a:t>
            </a:r>
            <a:r>
              <a:rPr lang="zh-CN" altLang="en-US" sz="1400" dirty="0">
                <a:latin typeface="Adobe 楷体 Std R" panose="02020400000000000000" pitchFamily="18" charset="-122"/>
                <a:ea typeface="Adobe 楷体 Std R" panose="02020400000000000000" pitchFamily="18" charset="-122"/>
              </a:rPr>
              <a:t>指帮取快递后包裹放置的地点，一般        为</a:t>
            </a:r>
            <a:r>
              <a:rPr lang="zh-CN" altLang="en-US" sz="1400" u="sng" dirty="0">
                <a:latin typeface="Adobe 楷体 Std R" panose="02020400000000000000" pitchFamily="18" charset="-122"/>
                <a:ea typeface="Adobe 楷体 Std R" panose="02020400000000000000" pitchFamily="18" charset="-122"/>
              </a:rPr>
              <a:t>任务发布者宿舍楼下</a:t>
            </a:r>
            <a:r>
              <a:rPr lang="zh-CN" altLang="en-US" sz="1400" dirty="0">
                <a:latin typeface="Adobe 楷体 Std R" panose="02020400000000000000" pitchFamily="18" charset="-122"/>
                <a:ea typeface="Adobe 楷体 Std R" panose="02020400000000000000" pitchFamily="18" charset="-122"/>
              </a:rPr>
              <a:t>。</a:t>
            </a:r>
            <a:endParaRPr lang="en-US" altLang="zh-CN" sz="1400" dirty="0">
              <a:latin typeface="Adobe 楷体 Std R" panose="02020400000000000000" pitchFamily="18" charset="-122"/>
              <a:ea typeface="Adobe 楷体 Std R" panose="02020400000000000000" pitchFamily="18" charset="-122"/>
            </a:endParaRPr>
          </a:p>
          <a:p>
            <a:r>
              <a:rPr lang="en-US" altLang="zh-CN" sz="1400" dirty="0">
                <a:latin typeface="Adobe 楷体 Std R" panose="02020400000000000000" pitchFamily="18" charset="-122"/>
                <a:ea typeface="Adobe 楷体 Std R" panose="02020400000000000000" pitchFamily="18" charset="-122"/>
              </a:rPr>
              <a:t>【</a:t>
            </a:r>
            <a:r>
              <a:rPr lang="zh-CN" altLang="en-US" sz="1400" dirty="0">
                <a:latin typeface="Adobe 楷体 Std R" panose="02020400000000000000" pitchFamily="18" charset="-122"/>
                <a:ea typeface="Adobe 楷体 Std R" panose="02020400000000000000" pitchFamily="18" charset="-122"/>
              </a:rPr>
              <a:t>取件地</a:t>
            </a:r>
            <a:r>
              <a:rPr lang="en-US" altLang="zh-CN" sz="1400" dirty="0">
                <a:latin typeface="Adobe 楷体 Std R" panose="02020400000000000000" pitchFamily="18" charset="-122"/>
                <a:ea typeface="Adobe 楷体 Std R" panose="02020400000000000000" pitchFamily="18" charset="-122"/>
              </a:rPr>
              <a:t>】</a:t>
            </a:r>
            <a:r>
              <a:rPr lang="zh-CN" altLang="en-US" sz="1400" dirty="0">
                <a:latin typeface="Adobe 楷体 Std R" panose="02020400000000000000" pitchFamily="18" charset="-122"/>
                <a:ea typeface="Adobe 楷体 Std R" panose="02020400000000000000" pitchFamily="18" charset="-122"/>
              </a:rPr>
              <a:t>指各</a:t>
            </a:r>
            <a:r>
              <a:rPr lang="zh-CN" altLang="en-US" sz="1400" u="sng" dirty="0">
                <a:latin typeface="Adobe 楷体 Std R" panose="02020400000000000000" pitchFamily="18" charset="-122"/>
                <a:ea typeface="Adobe 楷体 Std R" panose="02020400000000000000" pitchFamily="18" charset="-122"/>
              </a:rPr>
              <a:t>快递公司派件的地点</a:t>
            </a:r>
            <a:r>
              <a:rPr lang="zh-CN" altLang="en-US" sz="1400" dirty="0">
                <a:latin typeface="Adobe 楷体 Std R" panose="02020400000000000000" pitchFamily="18" charset="-122"/>
                <a:ea typeface="Adobe 楷体 Std R" panose="02020400000000000000" pitchFamily="18" charset="-122"/>
              </a:rPr>
              <a:t>，如韵体竹林等</a:t>
            </a:r>
            <a:endParaRPr lang="zh-CN" altLang="en-US" sz="1400" dirty="0">
              <a:latin typeface="Adobe 楷体 Std R" panose="02020400000000000000" pitchFamily="18" charset="-122"/>
              <a:ea typeface="Adobe 楷体 Std R" panose="02020400000000000000" pitchFamily="18" charset="-122"/>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stretch>
            <a:fillRect/>
          </a:stretch>
        </p:blipFill>
        <p:spPr>
          <a:xfrm>
            <a:off x="0" y="1459955"/>
            <a:ext cx="12192000" cy="3954416"/>
          </a:xfrm>
          <a:prstGeom prst="rect">
            <a:avLst/>
          </a:prstGeom>
        </p:spPr>
      </p:pic>
      <p:sp>
        <p:nvSpPr>
          <p:cNvPr id="5" name="文本框 4"/>
          <p:cNvSpPr txBox="1"/>
          <p:nvPr/>
        </p:nvSpPr>
        <p:spPr>
          <a:xfrm>
            <a:off x="4395475" y="91905"/>
            <a:ext cx="3579223" cy="461665"/>
          </a:xfrm>
          <a:prstGeom prst="rect">
            <a:avLst/>
          </a:prstGeom>
          <a:noFill/>
        </p:spPr>
        <p:txBody>
          <a:bodyPr wrap="square" rtlCol="0">
            <a:spAutoFit/>
          </a:bodyPr>
          <a:lstStyle/>
          <a:p>
            <a:pPr algn="ctr"/>
            <a:r>
              <a:rPr lang="zh-CN" altLang="en-US" sz="2400" b="1" dirty="0">
                <a:latin typeface="微软雅黑" panose="020B0503020204020204" pitchFamily="34" charset="-122"/>
                <a:ea typeface="微软雅黑" panose="020B0503020204020204" pitchFamily="34" charset="-122"/>
              </a:rPr>
              <a:t>我的页面</a:t>
            </a:r>
            <a:endParaRPr lang="zh-CN" altLang="en-US" sz="2400" b="1" dirty="0">
              <a:latin typeface="微软雅黑" panose="020B0503020204020204" pitchFamily="34" charset="-122"/>
              <a:ea typeface="微软雅黑" panose="020B0503020204020204" pitchFamily="34" charset="-122"/>
            </a:endParaRPr>
          </a:p>
        </p:txBody>
      </p:sp>
      <p:sp>
        <p:nvSpPr>
          <p:cNvPr id="6" name="矩形 5"/>
          <p:cNvSpPr/>
          <p:nvPr/>
        </p:nvSpPr>
        <p:spPr>
          <a:xfrm>
            <a:off x="11081299" y="1501747"/>
            <a:ext cx="557707" cy="313990"/>
          </a:xfrm>
          <a:prstGeom prst="rect">
            <a:avLst/>
          </a:prstGeom>
          <a:noFill/>
          <a:ln w="34925">
            <a:solidFill>
              <a:srgbClr val="FF0000"/>
            </a:solidFill>
          </a:ln>
          <a:effectLst>
            <a:outerShdw blurRad="107950" dist="12700" dir="5400000" algn="ctr">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标注: 弯曲线形(带强调线) 6"/>
          <p:cNvSpPr/>
          <p:nvPr/>
        </p:nvSpPr>
        <p:spPr>
          <a:xfrm flipH="1">
            <a:off x="9339942" y="1240970"/>
            <a:ext cx="1306285" cy="113193"/>
          </a:xfrm>
          <a:prstGeom prst="accentCallout2">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9680854" y="1135178"/>
            <a:ext cx="1110343" cy="369332"/>
          </a:xfrm>
          <a:prstGeom prst="rect">
            <a:avLst/>
          </a:prstGeom>
          <a:noFill/>
        </p:spPr>
        <p:txBody>
          <a:bodyPr wrap="square" rtlCol="0">
            <a:spAutoFit/>
          </a:bodyPr>
          <a:lstStyle/>
          <a:p>
            <a:r>
              <a:rPr lang="zh-CN" altLang="en-US" dirty="0">
                <a:latin typeface="Adobe 楷体 Std R" panose="02020400000000000000" pitchFamily="18" charset="-122"/>
                <a:ea typeface="Adobe 楷体 Std R" panose="02020400000000000000" pitchFamily="18" charset="-122"/>
              </a:rPr>
              <a:t>点击进入</a:t>
            </a:r>
            <a:endParaRPr lang="zh-CN" altLang="en-US" dirty="0">
              <a:latin typeface="Adobe 楷体 Std R" panose="02020400000000000000" pitchFamily="18" charset="-122"/>
              <a:ea typeface="Adobe 楷体 Std R" panose="02020400000000000000" pitchFamily="18" charset="-122"/>
            </a:endParaRPr>
          </a:p>
        </p:txBody>
      </p:sp>
      <p:sp>
        <p:nvSpPr>
          <p:cNvPr id="9" name="矩形 8"/>
          <p:cNvSpPr/>
          <p:nvPr/>
        </p:nvSpPr>
        <p:spPr>
          <a:xfrm>
            <a:off x="1096893" y="3613578"/>
            <a:ext cx="1071541" cy="1102114"/>
          </a:xfrm>
          <a:prstGeom prst="rect">
            <a:avLst/>
          </a:prstGeom>
          <a:noFill/>
          <a:ln w="34925">
            <a:solidFill>
              <a:srgbClr val="FF0000"/>
            </a:solidFill>
          </a:ln>
          <a:effectLst>
            <a:outerShdw blurRad="107950" dist="12700" dir="5400000" algn="ctr">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标注: 弯曲线形(带强调线) 9"/>
          <p:cNvSpPr/>
          <p:nvPr/>
        </p:nvSpPr>
        <p:spPr>
          <a:xfrm>
            <a:off x="2403545" y="3331038"/>
            <a:ext cx="718460" cy="191569"/>
          </a:xfrm>
          <a:prstGeom prst="accentCallout2">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2286240" y="3118897"/>
            <a:ext cx="1905922" cy="646331"/>
          </a:xfrm>
          <a:prstGeom prst="rect">
            <a:avLst/>
          </a:prstGeom>
          <a:noFill/>
        </p:spPr>
        <p:txBody>
          <a:bodyPr wrap="square" rtlCol="0">
            <a:spAutoFit/>
          </a:bodyPr>
          <a:lstStyle/>
          <a:p>
            <a:r>
              <a:rPr lang="zh-CN" altLang="en-US" dirty="0">
                <a:latin typeface="Adobe 楷体 Std R" panose="02020400000000000000" pitchFamily="18" charset="-122"/>
                <a:ea typeface="Adobe 楷体 Std R" panose="02020400000000000000" pitchFamily="18" charset="-122"/>
              </a:rPr>
              <a:t>点击对应任务可查看详细信息</a:t>
            </a:r>
            <a:endParaRPr lang="zh-CN" altLang="en-US" dirty="0">
              <a:latin typeface="Adobe 楷体 Std R" panose="02020400000000000000" pitchFamily="18" charset="-122"/>
              <a:ea typeface="Adobe 楷体 Std R" panose="02020400000000000000" pitchFamily="18" charset="-122"/>
            </a:endParaRPr>
          </a:p>
        </p:txBody>
      </p:sp>
      <p:sp>
        <p:nvSpPr>
          <p:cNvPr id="12" name="矩形 11"/>
          <p:cNvSpPr/>
          <p:nvPr/>
        </p:nvSpPr>
        <p:spPr>
          <a:xfrm>
            <a:off x="1096893" y="2402732"/>
            <a:ext cx="9862844" cy="553221"/>
          </a:xfrm>
          <a:prstGeom prst="rect">
            <a:avLst/>
          </a:prstGeom>
          <a:noFill/>
          <a:ln w="34925">
            <a:solidFill>
              <a:srgbClr val="FF0000"/>
            </a:solidFill>
          </a:ln>
          <a:effectLst>
            <a:outerShdw blurRad="107950" dist="12700" dir="5400000" algn="ctr">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标注: 弯曲线形(带强调线) 12"/>
          <p:cNvSpPr/>
          <p:nvPr/>
        </p:nvSpPr>
        <p:spPr>
          <a:xfrm rot="16200000">
            <a:off x="5818659" y="1500889"/>
            <a:ext cx="809405" cy="563888"/>
          </a:xfrm>
          <a:prstGeom prst="accentCallout2">
            <a:avLst>
              <a:gd name="adj1" fmla="val 18750"/>
              <a:gd name="adj2" fmla="val -8333"/>
              <a:gd name="adj3" fmla="val 18750"/>
              <a:gd name="adj4" fmla="val -16667"/>
              <a:gd name="adj5" fmla="val 121766"/>
              <a:gd name="adj6" fmla="val -38598"/>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5377787" y="1651503"/>
            <a:ext cx="1905922" cy="646331"/>
          </a:xfrm>
          <a:prstGeom prst="rect">
            <a:avLst/>
          </a:prstGeom>
          <a:noFill/>
        </p:spPr>
        <p:txBody>
          <a:bodyPr wrap="square" rtlCol="0">
            <a:spAutoFit/>
          </a:bodyPr>
          <a:lstStyle/>
          <a:p>
            <a:r>
              <a:rPr lang="zh-CN" altLang="en-US" dirty="0">
                <a:latin typeface="Adobe 楷体 Std R" panose="02020400000000000000" pitchFamily="18" charset="-122"/>
                <a:ea typeface="Adobe 楷体 Std R" panose="02020400000000000000" pitchFamily="18" charset="-122"/>
              </a:rPr>
              <a:t>三个栏目分别显示不同信息</a:t>
            </a:r>
            <a:endParaRPr lang="zh-CN" altLang="en-US" dirty="0">
              <a:latin typeface="Adobe 楷体 Std R" panose="02020400000000000000" pitchFamily="18" charset="-122"/>
              <a:ea typeface="Adobe 楷体 Std R" panose="02020400000000000000" pitchFamily="18" charset="-122"/>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stretch>
            <a:fillRect/>
          </a:stretch>
        </p:blipFill>
        <p:spPr>
          <a:xfrm>
            <a:off x="0" y="1310898"/>
            <a:ext cx="12192000" cy="4236203"/>
          </a:xfrm>
          <a:prstGeom prst="rect">
            <a:avLst/>
          </a:prstGeom>
        </p:spPr>
      </p:pic>
      <p:sp>
        <p:nvSpPr>
          <p:cNvPr id="5" name="文本框 4"/>
          <p:cNvSpPr txBox="1"/>
          <p:nvPr/>
        </p:nvSpPr>
        <p:spPr>
          <a:xfrm>
            <a:off x="4306388" y="392351"/>
            <a:ext cx="3579223" cy="461665"/>
          </a:xfrm>
          <a:prstGeom prst="rect">
            <a:avLst/>
          </a:prstGeom>
          <a:noFill/>
        </p:spPr>
        <p:txBody>
          <a:bodyPr wrap="square" rtlCol="0">
            <a:spAutoFit/>
          </a:bodyPr>
          <a:lstStyle/>
          <a:p>
            <a:pPr algn="ctr"/>
            <a:r>
              <a:rPr lang="zh-CN" altLang="en-US" sz="2400" b="1" dirty="0">
                <a:latin typeface="微软雅黑" panose="020B0503020204020204" pitchFamily="34" charset="-122"/>
                <a:ea typeface="微软雅黑" panose="020B0503020204020204" pitchFamily="34" charset="-122"/>
              </a:rPr>
              <a:t>点击任务查看详细信息</a:t>
            </a:r>
            <a:endParaRPr lang="zh-CN" altLang="en-US" sz="2400" b="1" dirty="0">
              <a:latin typeface="微软雅黑" panose="020B0503020204020204" pitchFamily="34" charset="-122"/>
              <a:ea typeface="微软雅黑" panose="020B0503020204020204" pitchFamily="34" charset="-122"/>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stretch>
            <a:fillRect/>
          </a:stretch>
        </p:blipFill>
        <p:spPr>
          <a:xfrm>
            <a:off x="12346" y="0"/>
            <a:ext cx="12192000" cy="6858000"/>
          </a:xfrm>
          <a:prstGeom prst="rect">
            <a:avLst/>
          </a:prstGeom>
        </p:spPr>
      </p:pic>
      <p:sp>
        <p:nvSpPr>
          <p:cNvPr id="3" name="文本框 2"/>
          <p:cNvSpPr txBox="1"/>
          <p:nvPr/>
        </p:nvSpPr>
        <p:spPr>
          <a:xfrm>
            <a:off x="2121444" y="2477868"/>
            <a:ext cx="7949107" cy="584775"/>
          </a:xfrm>
          <a:prstGeom prst="rect">
            <a:avLst/>
          </a:prstGeom>
          <a:noFill/>
        </p:spPr>
        <p:txBody>
          <a:bodyPr wrap="square" rtlCol="0">
            <a:spAutoFit/>
          </a:bodyPr>
          <a:lstStyle/>
          <a:p>
            <a:pPr algn="ctr"/>
            <a:r>
              <a:rPr lang="zh-CN" altLang="en-US" sz="3200" dirty="0">
                <a:solidFill>
                  <a:schemeClr val="bg1"/>
                </a:solidFill>
                <a:latin typeface="Adobe 黑体 Std R" panose="020B0400000000000000" pitchFamily="34" charset="-122"/>
                <a:ea typeface="Adobe 黑体 Std R" panose="020B0400000000000000" pitchFamily="34" charset="-122"/>
              </a:rPr>
              <a:t>网站功能三：    帮别人取快递</a:t>
            </a:r>
            <a:endParaRPr lang="zh-CN" altLang="en-US" sz="3200" dirty="0">
              <a:solidFill>
                <a:schemeClr val="bg1"/>
              </a:solidFill>
              <a:latin typeface="Adobe 黑体 Std R" panose="020B0400000000000000" pitchFamily="34" charset="-122"/>
              <a:ea typeface="Adobe 黑体 Std R" panose="020B0400000000000000" pitchFamily="34" charset="-122"/>
            </a:endParaRPr>
          </a:p>
        </p:txBody>
      </p:sp>
      <p:sp>
        <p:nvSpPr>
          <p:cNvPr id="5" name="文本框 4"/>
          <p:cNvSpPr txBox="1"/>
          <p:nvPr/>
        </p:nvSpPr>
        <p:spPr>
          <a:xfrm>
            <a:off x="1463036" y="3567632"/>
            <a:ext cx="9265921" cy="2785378"/>
          </a:xfrm>
          <a:prstGeom prst="rect">
            <a:avLst/>
          </a:prstGeom>
          <a:noFill/>
        </p:spPr>
        <p:txBody>
          <a:bodyPr wrap="square" rtlCol="0">
            <a:spAutoFit/>
          </a:bodyPr>
          <a:lstStyle/>
          <a:p>
            <a:pPr algn="ctr"/>
            <a:r>
              <a:rPr lang="zh-CN" altLang="en-US" sz="2500" dirty="0">
                <a:solidFill>
                  <a:schemeClr val="bg1"/>
                </a:solidFill>
                <a:latin typeface="Adobe 黑体 Std R" panose="020B0400000000000000" pitchFamily="34" charset="-122"/>
                <a:ea typeface="Adobe 黑体 Std R" panose="020B0400000000000000" pitchFamily="34" charset="-122"/>
              </a:rPr>
              <a:t>步骤：</a:t>
            </a:r>
            <a:r>
              <a:rPr lang="zh-CN" altLang="zh-CN" sz="2500" dirty="0">
                <a:solidFill>
                  <a:schemeClr val="bg1"/>
                </a:solidFill>
                <a:latin typeface="Adobe 黑体 Std R" panose="020B0400000000000000" pitchFamily="34" charset="-122"/>
                <a:ea typeface="Adobe 黑体 Std R" panose="020B0400000000000000" pitchFamily="34" charset="-122"/>
              </a:rPr>
              <a:t> ①</a:t>
            </a:r>
            <a:r>
              <a:rPr lang="en-US" altLang="zh-CN" sz="2500" dirty="0">
                <a:solidFill>
                  <a:schemeClr val="bg1"/>
                </a:solidFill>
                <a:latin typeface="Adobe 黑体 Std R" panose="020B0400000000000000" pitchFamily="34" charset="-122"/>
                <a:ea typeface="Adobe 黑体 Std R" panose="020B0400000000000000" pitchFamily="34" charset="-122"/>
              </a:rPr>
              <a:t> </a:t>
            </a:r>
            <a:r>
              <a:rPr lang="zh-CN" altLang="en-US" sz="2500" dirty="0">
                <a:solidFill>
                  <a:schemeClr val="bg1"/>
                </a:solidFill>
                <a:latin typeface="Adobe 黑体 Std R" panose="020B0400000000000000" pitchFamily="34" charset="-122"/>
                <a:ea typeface="Adobe 黑体 Std R" panose="020B0400000000000000" pitchFamily="34" charset="-122"/>
              </a:rPr>
              <a:t>进入</a:t>
            </a:r>
            <a:r>
              <a:rPr lang="en-US" altLang="zh-CN" sz="2500" dirty="0">
                <a:solidFill>
                  <a:schemeClr val="bg1"/>
                </a:solidFill>
                <a:latin typeface="Adobe 黑体 Std R" panose="020B0400000000000000" pitchFamily="34" charset="-122"/>
                <a:ea typeface="Adobe 黑体 Std R" panose="020B0400000000000000" pitchFamily="34" charset="-122"/>
              </a:rPr>
              <a:t>【</a:t>
            </a:r>
            <a:r>
              <a:rPr lang="zh-CN" altLang="en-US" sz="2500" dirty="0">
                <a:solidFill>
                  <a:schemeClr val="bg1"/>
                </a:solidFill>
                <a:latin typeface="Adobe 黑体 Std R" panose="020B0400000000000000" pitchFamily="34" charset="-122"/>
                <a:ea typeface="Adobe 黑体 Std R" panose="020B0400000000000000" pitchFamily="34" charset="-122"/>
              </a:rPr>
              <a:t>帮取快递</a:t>
            </a:r>
            <a:r>
              <a:rPr lang="en-US" altLang="zh-CN" sz="2500" dirty="0">
                <a:solidFill>
                  <a:schemeClr val="bg1"/>
                </a:solidFill>
                <a:latin typeface="Adobe 黑体 Std R" panose="020B0400000000000000" pitchFamily="34" charset="-122"/>
                <a:ea typeface="Adobe 黑体 Std R" panose="020B0400000000000000" pitchFamily="34" charset="-122"/>
              </a:rPr>
              <a:t>】</a:t>
            </a:r>
            <a:r>
              <a:rPr lang="zh-CN" altLang="en-US" sz="2500" dirty="0">
                <a:solidFill>
                  <a:schemeClr val="bg1"/>
                </a:solidFill>
                <a:latin typeface="Adobe 黑体 Std R" panose="020B0400000000000000" pitchFamily="34" charset="-122"/>
                <a:ea typeface="Adobe 黑体 Std R" panose="020B0400000000000000" pitchFamily="34" charset="-122"/>
              </a:rPr>
              <a:t>页面（需登录）</a:t>
            </a:r>
            <a:endParaRPr lang="en-US" altLang="zh-CN" sz="2500" dirty="0">
              <a:solidFill>
                <a:schemeClr val="bg1"/>
              </a:solidFill>
              <a:latin typeface="Adobe 黑体 Std R" panose="020B0400000000000000" pitchFamily="34" charset="-122"/>
              <a:ea typeface="Adobe 黑体 Std R" panose="020B0400000000000000" pitchFamily="34" charset="-122"/>
            </a:endParaRPr>
          </a:p>
          <a:p>
            <a:pPr algn="ctr"/>
            <a:endParaRPr lang="en-US" altLang="zh-CN" sz="2500" dirty="0">
              <a:solidFill>
                <a:schemeClr val="bg1"/>
              </a:solidFill>
              <a:latin typeface="Adobe 黑体 Std R" panose="020B0400000000000000" pitchFamily="34" charset="-122"/>
              <a:ea typeface="Adobe 黑体 Std R" panose="020B0400000000000000" pitchFamily="34" charset="-122"/>
            </a:endParaRPr>
          </a:p>
          <a:p>
            <a:pPr algn="ctr"/>
            <a:r>
              <a:rPr lang="en-US" altLang="zh-CN" sz="2500" dirty="0">
                <a:solidFill>
                  <a:schemeClr val="bg1"/>
                </a:solidFill>
                <a:latin typeface="Adobe 黑体 Std R" panose="020B0400000000000000" pitchFamily="34" charset="-122"/>
                <a:ea typeface="Adobe 黑体 Std R" panose="020B0400000000000000" pitchFamily="34" charset="-122"/>
              </a:rPr>
              <a:t> </a:t>
            </a:r>
            <a:r>
              <a:rPr lang="zh-CN" altLang="zh-CN" sz="2500" dirty="0">
                <a:solidFill>
                  <a:schemeClr val="bg1"/>
                </a:solidFill>
                <a:latin typeface="Adobe 黑体 Std R" panose="020B0400000000000000" pitchFamily="34" charset="-122"/>
                <a:ea typeface="Adobe 黑体 Std R" panose="020B0400000000000000" pitchFamily="34" charset="-122"/>
              </a:rPr>
              <a:t>②</a:t>
            </a:r>
            <a:r>
              <a:rPr lang="en-US" altLang="zh-CN" sz="2500" dirty="0">
                <a:solidFill>
                  <a:schemeClr val="bg1"/>
                </a:solidFill>
                <a:latin typeface="Adobe 黑体 Std R" panose="020B0400000000000000" pitchFamily="34" charset="-122"/>
                <a:ea typeface="Adobe 黑体 Std R" panose="020B0400000000000000" pitchFamily="34" charset="-122"/>
              </a:rPr>
              <a:t> </a:t>
            </a:r>
            <a:r>
              <a:rPr lang="zh-CN" altLang="en-US" sz="2500" dirty="0">
                <a:solidFill>
                  <a:schemeClr val="bg1"/>
                </a:solidFill>
                <a:latin typeface="Adobe 黑体 Std R" panose="020B0400000000000000" pitchFamily="34" charset="-122"/>
                <a:ea typeface="Adobe 黑体 Std R" panose="020B0400000000000000" pitchFamily="34" charset="-122"/>
              </a:rPr>
              <a:t>输入取件码、取件地等信息，点击确认发布</a:t>
            </a:r>
            <a:endParaRPr lang="en-US" altLang="zh-CN" sz="2500" dirty="0">
              <a:solidFill>
                <a:schemeClr val="bg1"/>
              </a:solidFill>
              <a:latin typeface="Adobe 黑体 Std R" panose="020B0400000000000000" pitchFamily="34" charset="-122"/>
              <a:ea typeface="Adobe 黑体 Std R" panose="020B0400000000000000" pitchFamily="34" charset="-122"/>
            </a:endParaRPr>
          </a:p>
          <a:p>
            <a:pPr algn="ctr"/>
            <a:endParaRPr lang="en-US" altLang="zh-CN" sz="2500" dirty="0">
              <a:solidFill>
                <a:schemeClr val="bg1"/>
              </a:solidFill>
              <a:latin typeface="Adobe 黑体 Std R" panose="020B0400000000000000" pitchFamily="34" charset="-122"/>
              <a:ea typeface="Adobe 黑体 Std R" panose="020B0400000000000000" pitchFamily="34" charset="-122"/>
            </a:endParaRPr>
          </a:p>
          <a:p>
            <a:pPr algn="ctr"/>
            <a:r>
              <a:rPr lang="zh-CN" altLang="zh-CN" sz="2500" dirty="0">
                <a:solidFill>
                  <a:schemeClr val="bg1"/>
                </a:solidFill>
                <a:latin typeface="Adobe 黑体 Std R" panose="020B0400000000000000" pitchFamily="34" charset="-122"/>
                <a:ea typeface="Adobe 黑体 Std R" panose="020B0400000000000000" pitchFamily="34" charset="-122"/>
              </a:rPr>
              <a:t>③</a:t>
            </a:r>
            <a:r>
              <a:rPr lang="en-US" altLang="zh-CN" sz="2500" dirty="0">
                <a:solidFill>
                  <a:schemeClr val="bg1"/>
                </a:solidFill>
                <a:latin typeface="Adobe 黑体 Std R" panose="020B0400000000000000" pitchFamily="34" charset="-122"/>
                <a:ea typeface="Adobe 黑体 Std R" panose="020B0400000000000000" pitchFamily="34" charset="-122"/>
              </a:rPr>
              <a:t> </a:t>
            </a:r>
            <a:r>
              <a:rPr lang="zh-CN" altLang="en-US" sz="2500" dirty="0">
                <a:solidFill>
                  <a:schemeClr val="bg1"/>
                </a:solidFill>
                <a:latin typeface="Adobe 黑体 Std R" panose="020B0400000000000000" pitchFamily="34" charset="-122"/>
                <a:ea typeface="Adobe 黑体 Std R" panose="020B0400000000000000" pitchFamily="34" charset="-122"/>
              </a:rPr>
              <a:t>等待其他同学接受任务，期间可在</a:t>
            </a:r>
            <a:r>
              <a:rPr lang="en-US" altLang="zh-CN" sz="2500" dirty="0">
                <a:solidFill>
                  <a:schemeClr val="bg1"/>
                </a:solidFill>
                <a:latin typeface="Adobe 黑体 Std R" panose="020B0400000000000000" pitchFamily="34" charset="-122"/>
                <a:ea typeface="Adobe 黑体 Std R" panose="020B0400000000000000" pitchFamily="34" charset="-122"/>
              </a:rPr>
              <a:t>【</a:t>
            </a:r>
            <a:r>
              <a:rPr lang="zh-CN" altLang="en-US" sz="2500" dirty="0">
                <a:solidFill>
                  <a:schemeClr val="bg1"/>
                </a:solidFill>
                <a:latin typeface="Adobe 黑体 Std R" panose="020B0400000000000000" pitchFamily="34" charset="-122"/>
                <a:ea typeface="Adobe 黑体 Std R" panose="020B0400000000000000" pitchFamily="34" charset="-122"/>
              </a:rPr>
              <a:t>我的</a:t>
            </a:r>
            <a:r>
              <a:rPr lang="en-US" altLang="zh-CN" sz="2500" dirty="0">
                <a:solidFill>
                  <a:schemeClr val="bg1"/>
                </a:solidFill>
                <a:latin typeface="Adobe 黑体 Std R" panose="020B0400000000000000" pitchFamily="34" charset="-122"/>
                <a:ea typeface="Adobe 黑体 Std R" panose="020B0400000000000000" pitchFamily="34" charset="-122"/>
              </a:rPr>
              <a:t>】</a:t>
            </a:r>
            <a:r>
              <a:rPr lang="zh-CN" altLang="en-US" sz="2500" dirty="0">
                <a:solidFill>
                  <a:schemeClr val="bg1"/>
                </a:solidFill>
                <a:latin typeface="Adobe 黑体 Std R" panose="020B0400000000000000" pitchFamily="34" charset="-122"/>
                <a:ea typeface="Adobe 黑体 Std R" panose="020B0400000000000000" pitchFamily="34" charset="-122"/>
              </a:rPr>
              <a:t>页面查询任务状态</a:t>
            </a:r>
            <a:endParaRPr lang="en-US" altLang="zh-CN" sz="2500" dirty="0">
              <a:solidFill>
                <a:schemeClr val="bg1"/>
              </a:solidFill>
              <a:latin typeface="Adobe 黑体 Std R" panose="020B0400000000000000" pitchFamily="34" charset="-122"/>
              <a:ea typeface="Adobe 黑体 Std R" panose="020B0400000000000000" pitchFamily="34" charset="-122"/>
            </a:endParaRPr>
          </a:p>
          <a:p>
            <a:pPr algn="ctr"/>
            <a:endParaRPr lang="en-US" altLang="zh-CN" sz="2500" dirty="0">
              <a:solidFill>
                <a:schemeClr val="bg1"/>
              </a:solidFill>
              <a:latin typeface="Adobe 黑体 Std R" panose="020B0400000000000000" pitchFamily="34" charset="-122"/>
              <a:ea typeface="Adobe 黑体 Std R" panose="020B0400000000000000" pitchFamily="34" charset="-122"/>
            </a:endParaRPr>
          </a:p>
          <a:p>
            <a:pPr algn="ctr"/>
            <a:r>
              <a:rPr lang="zh-CN" altLang="zh-CN" sz="2500" dirty="0">
                <a:solidFill>
                  <a:schemeClr val="bg1"/>
                </a:solidFill>
                <a:latin typeface="Adobe 黑体 Std R" panose="020B0400000000000000" pitchFamily="34" charset="-122"/>
                <a:ea typeface="Adobe 黑体 Std R" panose="020B0400000000000000" pitchFamily="34" charset="-122"/>
              </a:rPr>
              <a:t>④</a:t>
            </a:r>
            <a:r>
              <a:rPr lang="en-US" altLang="zh-CN" sz="2500" dirty="0">
                <a:solidFill>
                  <a:schemeClr val="bg1"/>
                </a:solidFill>
                <a:latin typeface="Adobe 黑体 Std R" panose="020B0400000000000000" pitchFamily="34" charset="-122"/>
                <a:ea typeface="Adobe 黑体 Std R" panose="020B0400000000000000" pitchFamily="34" charset="-122"/>
              </a:rPr>
              <a:t> </a:t>
            </a:r>
            <a:r>
              <a:rPr lang="zh-CN" altLang="en-US" sz="2500" dirty="0">
                <a:solidFill>
                  <a:schemeClr val="bg1"/>
                </a:solidFill>
                <a:latin typeface="Adobe 黑体 Std R" panose="020B0400000000000000" pitchFamily="34" charset="-122"/>
                <a:ea typeface="Adobe 黑体 Std R" panose="020B0400000000000000" pitchFamily="34" charset="-122"/>
              </a:rPr>
              <a:t>收到包裹后，支付约定赏金，任务完成，为对方进行评价</a:t>
            </a:r>
            <a:endParaRPr lang="zh-CN" altLang="en-US" sz="2500" dirty="0">
              <a:solidFill>
                <a:schemeClr val="bg1"/>
              </a:solidFill>
              <a:latin typeface="Adobe 黑体 Std R" panose="020B0400000000000000" pitchFamily="34" charset="-122"/>
              <a:ea typeface="Adobe 黑体 Std R" panose="020B0400000000000000" pitchFamily="34" charset="-122"/>
            </a:endParaRPr>
          </a:p>
        </p:txBody>
      </p:sp>
      <p:sp>
        <p:nvSpPr>
          <p:cNvPr id="6" name="Rectangle 2"/>
          <p:cNvSpPr>
            <a:spLocks noChangeArrowheads="1"/>
          </p:cNvSpPr>
          <p:nvPr/>
        </p:nvSpPr>
        <p:spPr bwMode="auto">
          <a:xfrm>
            <a:off x="0" y="54221"/>
            <a:ext cx="38472" cy="34875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88872" rIns="0" bIns="88872"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1100" b="0" i="0" u="none" strike="noStrike" cap="none" normalizeH="0" baseline="0" dirty="0">
                <a:ln>
                  <a:noFill/>
                </a:ln>
                <a:solidFill>
                  <a:schemeClr val="tx1"/>
                </a:solidFill>
                <a:effectLst/>
              </a:rPr>
              <a:t> </a:t>
            </a: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0" y="1462774"/>
            <a:ext cx="12192000" cy="3174805"/>
          </a:xfrm>
          <a:prstGeom prst="rect">
            <a:avLst/>
          </a:prstGeom>
        </p:spPr>
      </p:pic>
      <p:sp>
        <p:nvSpPr>
          <p:cNvPr id="5" name="文本框 4"/>
          <p:cNvSpPr txBox="1"/>
          <p:nvPr/>
        </p:nvSpPr>
        <p:spPr>
          <a:xfrm>
            <a:off x="4395475" y="91905"/>
            <a:ext cx="3579223" cy="461665"/>
          </a:xfrm>
          <a:prstGeom prst="rect">
            <a:avLst/>
          </a:prstGeom>
          <a:noFill/>
        </p:spPr>
        <p:txBody>
          <a:bodyPr wrap="square" rtlCol="0">
            <a:spAutoFit/>
          </a:bodyPr>
          <a:lstStyle/>
          <a:p>
            <a:pPr algn="ctr"/>
            <a:r>
              <a:rPr lang="zh-CN" altLang="en-US" sz="2400" b="1" dirty="0">
                <a:latin typeface="微软雅黑" panose="020B0503020204020204" pitchFamily="34" charset="-122"/>
                <a:ea typeface="微软雅黑" panose="020B0503020204020204" pitchFamily="34" charset="-122"/>
              </a:rPr>
              <a:t>帮取快递页面</a:t>
            </a:r>
            <a:endParaRPr lang="zh-CN" altLang="en-US" sz="2400" b="1" dirty="0">
              <a:latin typeface="微软雅黑" panose="020B0503020204020204" pitchFamily="34" charset="-122"/>
              <a:ea typeface="微软雅黑" panose="020B0503020204020204" pitchFamily="34" charset="-122"/>
            </a:endParaRPr>
          </a:p>
        </p:txBody>
      </p:sp>
      <p:sp>
        <p:nvSpPr>
          <p:cNvPr id="6" name="矩形 5"/>
          <p:cNvSpPr/>
          <p:nvPr/>
        </p:nvSpPr>
        <p:spPr>
          <a:xfrm>
            <a:off x="10323651" y="1501746"/>
            <a:ext cx="714463" cy="330359"/>
          </a:xfrm>
          <a:prstGeom prst="rect">
            <a:avLst/>
          </a:prstGeom>
          <a:noFill/>
          <a:ln w="34925">
            <a:solidFill>
              <a:srgbClr val="FF0000"/>
            </a:solidFill>
          </a:ln>
          <a:effectLst>
            <a:outerShdw blurRad="107950" dist="12700" dir="5400000" algn="ctr">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标注: 弯曲线形(带强调线) 6"/>
          <p:cNvSpPr/>
          <p:nvPr/>
        </p:nvSpPr>
        <p:spPr>
          <a:xfrm flipH="1">
            <a:off x="8556170" y="1240970"/>
            <a:ext cx="1306285" cy="113193"/>
          </a:xfrm>
          <a:prstGeom prst="accentCallout2">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8923210" y="1135178"/>
            <a:ext cx="1110343" cy="369332"/>
          </a:xfrm>
          <a:prstGeom prst="rect">
            <a:avLst/>
          </a:prstGeom>
          <a:noFill/>
        </p:spPr>
        <p:txBody>
          <a:bodyPr wrap="square" rtlCol="0">
            <a:spAutoFit/>
          </a:bodyPr>
          <a:lstStyle/>
          <a:p>
            <a:r>
              <a:rPr lang="zh-CN" altLang="en-US" dirty="0">
                <a:latin typeface="Adobe 楷体 Std R" panose="02020400000000000000" pitchFamily="18" charset="-122"/>
                <a:ea typeface="Adobe 楷体 Std R" panose="02020400000000000000" pitchFamily="18" charset="-122"/>
              </a:rPr>
              <a:t>点击进入</a:t>
            </a:r>
            <a:endParaRPr lang="zh-CN" altLang="en-US" dirty="0">
              <a:latin typeface="Adobe 楷体 Std R" panose="02020400000000000000" pitchFamily="18" charset="-122"/>
              <a:ea typeface="Adobe 楷体 Std R" panose="02020400000000000000" pitchFamily="18" charset="-122"/>
            </a:endParaRPr>
          </a:p>
        </p:txBody>
      </p:sp>
      <p:sp>
        <p:nvSpPr>
          <p:cNvPr id="9" name="矩形 8"/>
          <p:cNvSpPr/>
          <p:nvPr/>
        </p:nvSpPr>
        <p:spPr>
          <a:xfrm>
            <a:off x="1096893" y="2899954"/>
            <a:ext cx="1071541" cy="1541417"/>
          </a:xfrm>
          <a:prstGeom prst="rect">
            <a:avLst/>
          </a:prstGeom>
          <a:noFill/>
          <a:ln w="34925">
            <a:solidFill>
              <a:srgbClr val="FF0000"/>
            </a:solidFill>
          </a:ln>
          <a:effectLst>
            <a:outerShdw blurRad="107950" dist="12700" dir="5400000" algn="ctr">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标注: 弯曲线形(带强调线) 9"/>
          <p:cNvSpPr/>
          <p:nvPr/>
        </p:nvSpPr>
        <p:spPr>
          <a:xfrm>
            <a:off x="2481942" y="3265723"/>
            <a:ext cx="705377" cy="470254"/>
          </a:xfrm>
          <a:prstGeom prst="accentCallout2">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2390744" y="3053582"/>
            <a:ext cx="1905922" cy="923330"/>
          </a:xfrm>
          <a:prstGeom prst="rect">
            <a:avLst/>
          </a:prstGeom>
          <a:noFill/>
        </p:spPr>
        <p:txBody>
          <a:bodyPr wrap="square" rtlCol="0">
            <a:spAutoFit/>
          </a:bodyPr>
          <a:lstStyle/>
          <a:p>
            <a:r>
              <a:rPr lang="zh-CN" altLang="en-US" dirty="0">
                <a:latin typeface="Adobe 楷体 Std R" panose="02020400000000000000" pitchFamily="18" charset="-122"/>
                <a:ea typeface="Adobe 楷体 Std R" panose="02020400000000000000" pitchFamily="18" charset="-122"/>
              </a:rPr>
              <a:t>点击对应任务可查看详细信息并领取</a:t>
            </a:r>
            <a:endParaRPr lang="zh-CN" altLang="en-US" dirty="0">
              <a:latin typeface="Adobe 楷体 Std R" panose="02020400000000000000" pitchFamily="18" charset="-122"/>
              <a:ea typeface="Adobe 楷体 Std R" panose="02020400000000000000" pitchFamily="18" charset="-122"/>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stretch>
            <a:fillRect/>
          </a:stretch>
        </p:blipFill>
        <p:spPr>
          <a:xfrm>
            <a:off x="0" y="400828"/>
            <a:ext cx="12192000" cy="3991988"/>
          </a:xfrm>
          <a:prstGeom prst="rect">
            <a:avLst/>
          </a:prstGeom>
        </p:spPr>
      </p:pic>
      <p:sp>
        <p:nvSpPr>
          <p:cNvPr id="5" name="文本框 4"/>
          <p:cNvSpPr txBox="1"/>
          <p:nvPr/>
        </p:nvSpPr>
        <p:spPr>
          <a:xfrm>
            <a:off x="4395475" y="464"/>
            <a:ext cx="3579223" cy="461665"/>
          </a:xfrm>
          <a:prstGeom prst="rect">
            <a:avLst/>
          </a:prstGeom>
          <a:noFill/>
        </p:spPr>
        <p:txBody>
          <a:bodyPr wrap="square" rtlCol="0">
            <a:spAutoFit/>
          </a:bodyPr>
          <a:lstStyle/>
          <a:p>
            <a:pPr algn="ctr"/>
            <a:r>
              <a:rPr lang="zh-CN" altLang="en-US" sz="2400" b="1" dirty="0">
                <a:latin typeface="微软雅黑" panose="020B0503020204020204" pitchFamily="34" charset="-122"/>
                <a:ea typeface="微软雅黑" panose="020B0503020204020204" pitchFamily="34" charset="-122"/>
              </a:rPr>
              <a:t>领取任务页面</a:t>
            </a:r>
            <a:endParaRPr lang="zh-CN" altLang="en-US" sz="2400" b="1" dirty="0">
              <a:latin typeface="微软雅黑" panose="020B0503020204020204" pitchFamily="34" charset="-122"/>
              <a:ea typeface="微软雅黑" panose="020B0503020204020204" pitchFamily="34" charset="-122"/>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stretch>
            <a:fillRect/>
          </a:stretch>
        </p:blipFill>
        <p:spPr>
          <a:xfrm>
            <a:off x="0" y="0"/>
            <a:ext cx="12192000" cy="6858000"/>
          </a:xfrm>
          <a:prstGeom prst="rect">
            <a:avLst/>
          </a:prstGeom>
        </p:spPr>
      </p:pic>
      <p:sp>
        <p:nvSpPr>
          <p:cNvPr id="3" name="文本框 2"/>
          <p:cNvSpPr txBox="1"/>
          <p:nvPr/>
        </p:nvSpPr>
        <p:spPr>
          <a:xfrm>
            <a:off x="4280263" y="3683726"/>
            <a:ext cx="5516880" cy="4524315"/>
          </a:xfrm>
          <a:prstGeom prst="rect">
            <a:avLst/>
          </a:prstGeom>
          <a:noFill/>
        </p:spPr>
        <p:txBody>
          <a:bodyPr wrap="square" rtlCol="0">
            <a:spAutoFit/>
          </a:bodyPr>
          <a:lstStyle/>
          <a:p>
            <a:r>
              <a:rPr lang="zh-CN" altLang="en-US" sz="3200" dirty="0">
                <a:solidFill>
                  <a:schemeClr val="bg1"/>
                </a:solidFill>
                <a:latin typeface="华文新魏" panose="02010800040101010101" pitchFamily="2" charset="-122"/>
                <a:ea typeface="华文新魏" panose="02010800040101010101" pitchFamily="2" charset="-122"/>
              </a:rPr>
              <a:t>一、作品概述</a:t>
            </a:r>
            <a:endParaRPr lang="en-US" altLang="zh-CN" sz="3200" dirty="0">
              <a:solidFill>
                <a:schemeClr val="bg1"/>
              </a:solidFill>
              <a:latin typeface="华文新魏" panose="02010800040101010101" pitchFamily="2" charset="-122"/>
              <a:ea typeface="华文新魏" panose="02010800040101010101" pitchFamily="2" charset="-122"/>
            </a:endParaRPr>
          </a:p>
          <a:p>
            <a:r>
              <a:rPr lang="zh-CN" altLang="en-US" sz="3200" dirty="0">
                <a:solidFill>
                  <a:schemeClr val="bg1"/>
                </a:solidFill>
                <a:latin typeface="华文新魏" panose="02010800040101010101" pitchFamily="2" charset="-122"/>
                <a:ea typeface="华文新魏" panose="02010800040101010101" pitchFamily="2" charset="-122"/>
              </a:rPr>
              <a:t>二、需求分析</a:t>
            </a:r>
            <a:endParaRPr lang="en-US" altLang="zh-CN" sz="3200" dirty="0">
              <a:solidFill>
                <a:schemeClr val="bg1"/>
              </a:solidFill>
              <a:latin typeface="华文新魏" panose="02010800040101010101" pitchFamily="2" charset="-122"/>
              <a:ea typeface="华文新魏" panose="02010800040101010101" pitchFamily="2" charset="-122"/>
            </a:endParaRPr>
          </a:p>
          <a:p>
            <a:r>
              <a:rPr lang="zh-CN" altLang="en-US" sz="3200" dirty="0">
                <a:solidFill>
                  <a:schemeClr val="bg1"/>
                </a:solidFill>
                <a:latin typeface="华文新魏" panose="02010800040101010101" pitchFamily="2" charset="-122"/>
                <a:ea typeface="华文新魏" panose="02010800040101010101" pitchFamily="2" charset="-122"/>
              </a:rPr>
              <a:t>三、页面与功能介绍</a:t>
            </a:r>
            <a:endParaRPr lang="en-US" altLang="zh-CN" sz="3200" dirty="0">
              <a:solidFill>
                <a:schemeClr val="bg1"/>
              </a:solidFill>
              <a:latin typeface="华文新魏" panose="02010800040101010101" pitchFamily="2" charset="-122"/>
              <a:ea typeface="华文新魏" panose="02010800040101010101" pitchFamily="2" charset="-122"/>
            </a:endParaRPr>
          </a:p>
          <a:p>
            <a:r>
              <a:rPr lang="zh-CN" altLang="en-US" sz="3200" dirty="0">
                <a:solidFill>
                  <a:schemeClr val="bg1"/>
                </a:solidFill>
                <a:latin typeface="华文新魏" panose="02010800040101010101" pitchFamily="2" charset="-122"/>
                <a:ea typeface="华文新魏" panose="02010800040101010101" pitchFamily="2" charset="-122"/>
              </a:rPr>
              <a:t>四、可行性分析</a:t>
            </a:r>
            <a:endParaRPr lang="en-US" altLang="zh-CN" sz="3200" dirty="0">
              <a:solidFill>
                <a:schemeClr val="bg1"/>
              </a:solidFill>
              <a:latin typeface="华文新魏" panose="02010800040101010101" pitchFamily="2" charset="-122"/>
              <a:ea typeface="华文新魏" panose="02010800040101010101" pitchFamily="2" charset="-122"/>
            </a:endParaRPr>
          </a:p>
          <a:p>
            <a:r>
              <a:rPr lang="zh-CN" altLang="en-US" sz="3200" dirty="0">
                <a:solidFill>
                  <a:schemeClr val="bg1"/>
                </a:solidFill>
                <a:latin typeface="华文新魏" panose="02010800040101010101" pitchFamily="2" charset="-122"/>
                <a:ea typeface="华文新魏" panose="02010800040101010101" pitchFamily="2" charset="-122"/>
              </a:rPr>
              <a:t>五、改进想法</a:t>
            </a:r>
            <a:endParaRPr lang="zh-CN" altLang="en-US" sz="3200" dirty="0">
              <a:solidFill>
                <a:schemeClr val="bg1"/>
              </a:solidFill>
              <a:latin typeface="华文新魏" panose="02010800040101010101" pitchFamily="2" charset="-122"/>
              <a:ea typeface="华文新魏" panose="02010800040101010101" pitchFamily="2" charset="-122"/>
            </a:endParaRPr>
          </a:p>
          <a:p>
            <a:endParaRPr lang="zh-CN" altLang="en-US" sz="3200" dirty="0">
              <a:solidFill>
                <a:schemeClr val="bg1"/>
              </a:solidFill>
              <a:latin typeface="华文新魏" panose="02010800040101010101" pitchFamily="2" charset="-122"/>
              <a:ea typeface="华文新魏" panose="02010800040101010101" pitchFamily="2" charset="-122"/>
            </a:endParaRPr>
          </a:p>
          <a:p>
            <a:endParaRPr lang="zh-CN" altLang="en-US" sz="3200" dirty="0">
              <a:solidFill>
                <a:schemeClr val="bg1"/>
              </a:solidFill>
              <a:latin typeface="华文新魏" panose="02010800040101010101" pitchFamily="2" charset="-122"/>
              <a:ea typeface="华文新魏" panose="02010800040101010101" pitchFamily="2" charset="-122"/>
            </a:endParaRPr>
          </a:p>
          <a:p>
            <a:endParaRPr lang="zh-CN" altLang="en-US" sz="3200" dirty="0">
              <a:solidFill>
                <a:schemeClr val="bg1"/>
              </a:solidFill>
              <a:latin typeface="华文新魏" panose="02010800040101010101" pitchFamily="2" charset="-122"/>
              <a:ea typeface="华文新魏" panose="02010800040101010101" pitchFamily="2" charset="-122"/>
            </a:endParaRPr>
          </a:p>
          <a:p>
            <a:endParaRPr lang="zh-CN" altLang="en-US" sz="3200" dirty="0">
              <a:solidFill>
                <a:schemeClr val="bg1"/>
              </a:solidFill>
              <a:latin typeface="华文新魏" panose="02010800040101010101" pitchFamily="2" charset="-122"/>
              <a:ea typeface="华文新魏" panose="02010800040101010101" pitchFamily="2" charset="-122"/>
            </a:endParaRPr>
          </a:p>
        </p:txBody>
      </p:sp>
      <p:sp>
        <p:nvSpPr>
          <p:cNvPr id="5" name="文本框 4"/>
          <p:cNvSpPr txBox="1"/>
          <p:nvPr/>
        </p:nvSpPr>
        <p:spPr>
          <a:xfrm>
            <a:off x="5048795" y="2385937"/>
            <a:ext cx="5138057" cy="1015663"/>
          </a:xfrm>
          <a:prstGeom prst="rect">
            <a:avLst/>
          </a:prstGeom>
          <a:noFill/>
        </p:spPr>
        <p:txBody>
          <a:bodyPr wrap="square" rtlCol="0">
            <a:spAutoFit/>
          </a:bodyPr>
          <a:lstStyle/>
          <a:p>
            <a:r>
              <a:rPr lang="zh-CN" altLang="en-US" sz="6000" dirty="0">
                <a:solidFill>
                  <a:schemeClr val="bg1"/>
                </a:solidFill>
                <a:latin typeface="Adobe 黑体 Std R" panose="020B0400000000000000" pitchFamily="34" charset="-122"/>
                <a:ea typeface="Adobe 黑体 Std R" panose="020B0400000000000000" pitchFamily="34" charset="-122"/>
              </a:rPr>
              <a:t>目录</a:t>
            </a:r>
            <a:endParaRPr lang="zh-CN" altLang="en-US" sz="6000" dirty="0">
              <a:solidFill>
                <a:schemeClr val="bg1"/>
              </a:solidFill>
              <a:latin typeface="Adobe 黑体 Std R" panose="020B0400000000000000" pitchFamily="34" charset="-122"/>
              <a:ea typeface="Adobe 黑体 Std R" panose="020B0400000000000000" pitchFamily="34" charset="-122"/>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a:blip r:embed="rId1"/>
          <a:stretch>
            <a:fillRect/>
          </a:stretch>
        </p:blipFill>
        <p:spPr>
          <a:xfrm>
            <a:off x="0" y="952187"/>
            <a:ext cx="12192000" cy="3306305"/>
          </a:xfrm>
          <a:prstGeom prst="rect">
            <a:avLst/>
          </a:prstGeom>
        </p:spPr>
      </p:pic>
      <p:sp>
        <p:nvSpPr>
          <p:cNvPr id="5" name="文本框 4"/>
          <p:cNvSpPr txBox="1"/>
          <p:nvPr/>
        </p:nvSpPr>
        <p:spPr>
          <a:xfrm>
            <a:off x="4395475" y="222535"/>
            <a:ext cx="3579223" cy="461665"/>
          </a:xfrm>
          <a:prstGeom prst="rect">
            <a:avLst/>
          </a:prstGeom>
          <a:noFill/>
        </p:spPr>
        <p:txBody>
          <a:bodyPr wrap="square" rtlCol="0">
            <a:spAutoFit/>
          </a:bodyPr>
          <a:lstStyle/>
          <a:p>
            <a:pPr algn="ctr"/>
            <a:r>
              <a:rPr lang="zh-CN" altLang="en-US" sz="2400" b="1" dirty="0">
                <a:latin typeface="微软雅黑" panose="020B0503020204020204" pitchFamily="34" charset="-122"/>
                <a:ea typeface="微软雅黑" panose="020B0503020204020204" pitchFamily="34" charset="-122"/>
              </a:rPr>
              <a:t>我的页面</a:t>
            </a:r>
            <a:endParaRPr lang="zh-CN" altLang="en-US" sz="2400" b="1" dirty="0">
              <a:latin typeface="微软雅黑" panose="020B0503020204020204" pitchFamily="34" charset="-122"/>
              <a:ea typeface="微软雅黑" panose="020B0503020204020204" pitchFamily="34" charset="-122"/>
            </a:endParaRPr>
          </a:p>
        </p:txBody>
      </p:sp>
      <p:sp>
        <p:nvSpPr>
          <p:cNvPr id="7" name="标注: 弯曲线形(带强调线) 6"/>
          <p:cNvSpPr/>
          <p:nvPr/>
        </p:nvSpPr>
        <p:spPr>
          <a:xfrm rot="10800000" flipH="1">
            <a:off x="7589521" y="535572"/>
            <a:ext cx="1306285" cy="113193"/>
          </a:xfrm>
          <a:prstGeom prst="accentCallout2">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096893" y="3908930"/>
            <a:ext cx="3298582" cy="310374"/>
          </a:xfrm>
          <a:prstGeom prst="rect">
            <a:avLst/>
          </a:prstGeom>
          <a:noFill/>
          <a:ln w="34925">
            <a:solidFill>
              <a:srgbClr val="FF0000"/>
            </a:solidFill>
          </a:ln>
          <a:effectLst>
            <a:outerShdw blurRad="107950" dist="12700" dir="5400000" algn="ctr">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标注: 弯曲线形(带强调线) 9"/>
          <p:cNvSpPr/>
          <p:nvPr/>
        </p:nvSpPr>
        <p:spPr>
          <a:xfrm rot="5400000">
            <a:off x="2481942" y="4754891"/>
            <a:ext cx="705377" cy="470254"/>
          </a:xfrm>
          <a:prstGeom prst="accentCallout2">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2038045" y="4660314"/>
            <a:ext cx="2129006" cy="646331"/>
          </a:xfrm>
          <a:prstGeom prst="rect">
            <a:avLst/>
          </a:prstGeom>
          <a:noFill/>
        </p:spPr>
        <p:txBody>
          <a:bodyPr wrap="square" rtlCol="0">
            <a:spAutoFit/>
          </a:bodyPr>
          <a:lstStyle/>
          <a:p>
            <a:r>
              <a:rPr lang="zh-CN" altLang="en-US" dirty="0">
                <a:latin typeface="Adobe 楷体 Std R" panose="02020400000000000000" pitchFamily="18" charset="-122"/>
                <a:ea typeface="Adobe 楷体 Std R" panose="02020400000000000000" pitchFamily="18" charset="-122"/>
              </a:rPr>
              <a:t>通知消息内自动显示新领取的任务</a:t>
            </a:r>
            <a:endParaRPr lang="zh-CN" altLang="en-US" dirty="0">
              <a:latin typeface="Adobe 楷体 Std R" panose="02020400000000000000" pitchFamily="18" charset="-122"/>
              <a:ea typeface="Adobe 楷体 Std R" panose="02020400000000000000" pitchFamily="18" charset="-122"/>
            </a:endParaRPr>
          </a:p>
        </p:txBody>
      </p:sp>
      <p:sp>
        <p:nvSpPr>
          <p:cNvPr id="13" name="文本框 12"/>
          <p:cNvSpPr txBox="1"/>
          <p:nvPr/>
        </p:nvSpPr>
        <p:spPr>
          <a:xfrm>
            <a:off x="7454777" y="263303"/>
            <a:ext cx="1905922" cy="646331"/>
          </a:xfrm>
          <a:prstGeom prst="rect">
            <a:avLst/>
          </a:prstGeom>
          <a:noFill/>
        </p:spPr>
        <p:txBody>
          <a:bodyPr wrap="square" rtlCol="0">
            <a:spAutoFit/>
          </a:bodyPr>
          <a:lstStyle/>
          <a:p>
            <a:r>
              <a:rPr lang="zh-CN" altLang="en-US" dirty="0">
                <a:latin typeface="Adobe 楷体 Std R" panose="02020400000000000000" pitchFamily="18" charset="-122"/>
                <a:ea typeface="Adobe 楷体 Std R" panose="02020400000000000000" pitchFamily="18" charset="-122"/>
              </a:rPr>
              <a:t>领取成功后自动跳转到我的页面</a:t>
            </a:r>
            <a:endParaRPr lang="zh-CN" altLang="en-US" dirty="0">
              <a:latin typeface="Adobe 楷体 Std R" panose="02020400000000000000" pitchFamily="18" charset="-122"/>
              <a:ea typeface="Adobe 楷体 Std R" panose="02020400000000000000" pitchFamily="18" charset="-122"/>
            </a:endParaRPr>
          </a:p>
        </p:txBody>
      </p:sp>
      <p:sp>
        <p:nvSpPr>
          <p:cNvPr id="14" name="矩形 13"/>
          <p:cNvSpPr/>
          <p:nvPr/>
        </p:nvSpPr>
        <p:spPr>
          <a:xfrm>
            <a:off x="8177349" y="3930701"/>
            <a:ext cx="718457" cy="288603"/>
          </a:xfrm>
          <a:prstGeom prst="rect">
            <a:avLst/>
          </a:prstGeom>
          <a:noFill/>
          <a:ln w="34925">
            <a:solidFill>
              <a:srgbClr val="FF0000"/>
            </a:solidFill>
          </a:ln>
          <a:effectLst>
            <a:outerShdw blurRad="107950" dist="12700" dir="5400000" algn="ctr">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 name="标注: 弯曲线形(带强调线) 14"/>
          <p:cNvSpPr/>
          <p:nvPr/>
        </p:nvSpPr>
        <p:spPr>
          <a:xfrm rot="5400000">
            <a:off x="8460392" y="4750535"/>
            <a:ext cx="705377" cy="470254"/>
          </a:xfrm>
          <a:prstGeom prst="accentCallout2">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p:cNvSpPr txBox="1"/>
          <p:nvPr/>
        </p:nvSpPr>
        <p:spPr>
          <a:xfrm>
            <a:off x="7885865" y="4642896"/>
            <a:ext cx="2129006" cy="369332"/>
          </a:xfrm>
          <a:prstGeom prst="rect">
            <a:avLst/>
          </a:prstGeom>
          <a:noFill/>
        </p:spPr>
        <p:txBody>
          <a:bodyPr wrap="square" rtlCol="0">
            <a:spAutoFit/>
          </a:bodyPr>
          <a:lstStyle/>
          <a:p>
            <a:r>
              <a:rPr lang="zh-CN" altLang="en-US" dirty="0">
                <a:latin typeface="Adobe 楷体 Std R" panose="02020400000000000000" pitchFamily="18" charset="-122"/>
                <a:ea typeface="Adobe 楷体 Std R" panose="02020400000000000000" pitchFamily="18" charset="-122"/>
              </a:rPr>
              <a:t>领取状态为未完成</a:t>
            </a:r>
            <a:endParaRPr lang="zh-CN" altLang="en-US" dirty="0">
              <a:latin typeface="Adobe 楷体 Std R" panose="02020400000000000000" pitchFamily="18" charset="-122"/>
              <a:ea typeface="Adobe 楷体 Std R" panose="02020400000000000000" pitchFamily="18" charset="-122"/>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stretch>
            <a:fillRect/>
          </a:stretch>
        </p:blipFill>
        <p:spPr>
          <a:xfrm>
            <a:off x="0" y="1062435"/>
            <a:ext cx="12192000" cy="3913830"/>
          </a:xfrm>
          <a:prstGeom prst="rect">
            <a:avLst/>
          </a:prstGeom>
        </p:spPr>
      </p:pic>
      <p:sp>
        <p:nvSpPr>
          <p:cNvPr id="5" name="文本框 4"/>
          <p:cNvSpPr txBox="1"/>
          <p:nvPr/>
        </p:nvSpPr>
        <p:spPr>
          <a:xfrm>
            <a:off x="4343223" y="222535"/>
            <a:ext cx="3579223" cy="461665"/>
          </a:xfrm>
          <a:prstGeom prst="rect">
            <a:avLst/>
          </a:prstGeom>
          <a:noFill/>
        </p:spPr>
        <p:txBody>
          <a:bodyPr wrap="square" rtlCol="0">
            <a:spAutoFit/>
          </a:bodyPr>
          <a:lstStyle/>
          <a:p>
            <a:pPr algn="ctr"/>
            <a:r>
              <a:rPr lang="zh-CN" altLang="en-US" sz="2400" b="1" dirty="0">
                <a:latin typeface="微软雅黑" panose="020B0503020204020204" pitchFamily="34" charset="-122"/>
                <a:ea typeface="微软雅黑" panose="020B0503020204020204" pitchFamily="34" charset="-122"/>
              </a:rPr>
              <a:t>任务详情窗口</a:t>
            </a:r>
            <a:endParaRPr lang="zh-CN" altLang="en-US" sz="2400" b="1" dirty="0">
              <a:latin typeface="微软雅黑" panose="020B0503020204020204" pitchFamily="34" charset="-122"/>
              <a:ea typeface="微软雅黑" panose="020B0503020204020204" pitchFamily="34" charset="-122"/>
            </a:endParaRPr>
          </a:p>
        </p:txBody>
      </p:sp>
      <p:sp>
        <p:nvSpPr>
          <p:cNvPr id="7" name="标注: 弯曲线形(带强调线) 6"/>
          <p:cNvSpPr/>
          <p:nvPr/>
        </p:nvSpPr>
        <p:spPr>
          <a:xfrm rot="10800000" flipH="1">
            <a:off x="7628710" y="535572"/>
            <a:ext cx="1306285" cy="113193"/>
          </a:xfrm>
          <a:prstGeom prst="accentCallout2">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7454777" y="263303"/>
            <a:ext cx="2560094" cy="646331"/>
          </a:xfrm>
          <a:prstGeom prst="rect">
            <a:avLst/>
          </a:prstGeom>
          <a:noFill/>
        </p:spPr>
        <p:txBody>
          <a:bodyPr wrap="square" rtlCol="0">
            <a:spAutoFit/>
          </a:bodyPr>
          <a:lstStyle/>
          <a:p>
            <a:r>
              <a:rPr lang="zh-CN" altLang="en-US" dirty="0">
                <a:latin typeface="Adobe 楷体 Std R" panose="02020400000000000000" pitchFamily="18" charset="-122"/>
                <a:ea typeface="Adobe 楷体 Std R" panose="02020400000000000000" pitchFamily="18" charset="-122"/>
              </a:rPr>
              <a:t>完成任务后点击相应任务，弹出任务详情窗口</a:t>
            </a:r>
            <a:endParaRPr lang="zh-CN" altLang="en-US" dirty="0">
              <a:latin typeface="Adobe 楷体 Std R" panose="02020400000000000000" pitchFamily="18" charset="-122"/>
              <a:ea typeface="Adobe 楷体 Std R" panose="02020400000000000000" pitchFamily="18" charset="-122"/>
            </a:endParaRPr>
          </a:p>
        </p:txBody>
      </p:sp>
      <p:sp>
        <p:nvSpPr>
          <p:cNvPr id="14" name="矩形 13"/>
          <p:cNvSpPr/>
          <p:nvPr/>
        </p:nvSpPr>
        <p:spPr>
          <a:xfrm>
            <a:off x="8007531" y="4400965"/>
            <a:ext cx="718457" cy="288603"/>
          </a:xfrm>
          <a:prstGeom prst="rect">
            <a:avLst/>
          </a:prstGeom>
          <a:noFill/>
          <a:ln w="34925">
            <a:solidFill>
              <a:srgbClr val="FF0000"/>
            </a:solidFill>
          </a:ln>
          <a:effectLst>
            <a:outerShdw blurRad="107950" dist="12700" dir="5400000" algn="ctr">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 name="标注: 弯曲线形(带强调线) 14"/>
          <p:cNvSpPr/>
          <p:nvPr/>
        </p:nvSpPr>
        <p:spPr>
          <a:xfrm rot="5400000">
            <a:off x="8290574" y="5220799"/>
            <a:ext cx="705377" cy="470254"/>
          </a:xfrm>
          <a:prstGeom prst="accentCallout2">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p:cNvSpPr txBox="1"/>
          <p:nvPr/>
        </p:nvSpPr>
        <p:spPr>
          <a:xfrm>
            <a:off x="7716047" y="5113160"/>
            <a:ext cx="2129006" cy="369332"/>
          </a:xfrm>
          <a:prstGeom prst="rect">
            <a:avLst/>
          </a:prstGeom>
          <a:noFill/>
        </p:spPr>
        <p:txBody>
          <a:bodyPr wrap="square" rtlCol="0">
            <a:spAutoFit/>
          </a:bodyPr>
          <a:lstStyle/>
          <a:p>
            <a:r>
              <a:rPr lang="zh-CN" altLang="en-US" dirty="0">
                <a:latin typeface="Adobe 楷体 Std R" panose="02020400000000000000" pitchFamily="18" charset="-122"/>
                <a:ea typeface="Adobe 楷体 Std R" panose="02020400000000000000" pitchFamily="18" charset="-122"/>
              </a:rPr>
              <a:t>点击确认完成任务</a:t>
            </a:r>
            <a:endParaRPr lang="zh-CN" altLang="en-US" dirty="0">
              <a:latin typeface="Adobe 楷体 Std R" panose="02020400000000000000" pitchFamily="18" charset="-122"/>
              <a:ea typeface="Adobe 楷体 Std R" panose="02020400000000000000" pitchFamily="18" charset="-122"/>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0" y="563774"/>
            <a:ext cx="12192000" cy="6305223"/>
          </a:xfrm>
          <a:prstGeom prst="rect">
            <a:avLst/>
          </a:prstGeom>
        </p:spPr>
      </p:pic>
      <p:sp>
        <p:nvSpPr>
          <p:cNvPr id="5" name="文本框 4"/>
          <p:cNvSpPr txBox="1"/>
          <p:nvPr/>
        </p:nvSpPr>
        <p:spPr>
          <a:xfrm>
            <a:off x="5009433" y="91905"/>
            <a:ext cx="2205611" cy="461665"/>
          </a:xfrm>
          <a:prstGeom prst="rect">
            <a:avLst/>
          </a:prstGeom>
          <a:noFill/>
        </p:spPr>
        <p:txBody>
          <a:bodyPr wrap="square" rtlCol="0">
            <a:spAutoFit/>
          </a:bodyPr>
          <a:lstStyle/>
          <a:p>
            <a:pPr algn="ctr"/>
            <a:r>
              <a:rPr lang="zh-CN" altLang="en-US" sz="2400" b="1" dirty="0">
                <a:latin typeface="微软雅黑" panose="020B0503020204020204" pitchFamily="34" charset="-122"/>
                <a:ea typeface="微软雅黑" panose="020B0503020204020204" pitchFamily="34" charset="-122"/>
              </a:rPr>
              <a:t>评价页面</a:t>
            </a:r>
            <a:endParaRPr lang="zh-CN" altLang="en-US" sz="2400" b="1" dirty="0">
              <a:latin typeface="微软雅黑" panose="020B0503020204020204" pitchFamily="34" charset="-122"/>
              <a:ea typeface="微软雅黑" panose="020B0503020204020204" pitchFamily="34" charset="-122"/>
            </a:endParaRPr>
          </a:p>
        </p:txBody>
      </p:sp>
      <p:sp>
        <p:nvSpPr>
          <p:cNvPr id="7" name="标注: 弯曲线形(带强调线) 6"/>
          <p:cNvSpPr/>
          <p:nvPr/>
        </p:nvSpPr>
        <p:spPr>
          <a:xfrm rot="10800000" flipH="1">
            <a:off x="7628710" y="300440"/>
            <a:ext cx="1306285" cy="113193"/>
          </a:xfrm>
          <a:prstGeom prst="accentCallout2">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7454777" y="2043"/>
            <a:ext cx="2560094" cy="646331"/>
          </a:xfrm>
          <a:prstGeom prst="rect">
            <a:avLst/>
          </a:prstGeom>
          <a:noFill/>
        </p:spPr>
        <p:txBody>
          <a:bodyPr wrap="square" rtlCol="0">
            <a:spAutoFit/>
          </a:bodyPr>
          <a:lstStyle/>
          <a:p>
            <a:r>
              <a:rPr lang="zh-CN" altLang="en-US" dirty="0">
                <a:latin typeface="Adobe 楷体 Std R" panose="02020400000000000000" pitchFamily="18" charset="-122"/>
                <a:ea typeface="Adobe 楷体 Std R" panose="02020400000000000000" pitchFamily="18" charset="-122"/>
              </a:rPr>
              <a:t>点击完成任务按钮，</a:t>
            </a:r>
            <a:endParaRPr lang="en-US" altLang="zh-CN" dirty="0">
              <a:latin typeface="Adobe 楷体 Std R" panose="02020400000000000000" pitchFamily="18" charset="-122"/>
              <a:ea typeface="Adobe 楷体 Std R" panose="02020400000000000000" pitchFamily="18" charset="-122"/>
            </a:endParaRPr>
          </a:p>
          <a:p>
            <a:r>
              <a:rPr lang="zh-CN" altLang="en-US" dirty="0">
                <a:latin typeface="Adobe 楷体 Std R" panose="02020400000000000000" pitchFamily="18" charset="-122"/>
                <a:ea typeface="Adobe 楷体 Std R" panose="02020400000000000000" pitchFamily="18" charset="-122"/>
              </a:rPr>
              <a:t>弹出评价页面</a:t>
            </a:r>
            <a:endParaRPr lang="zh-CN" altLang="en-US" dirty="0">
              <a:latin typeface="Adobe 楷体 Std R" panose="02020400000000000000" pitchFamily="18" charset="-122"/>
              <a:ea typeface="Adobe 楷体 Std R" panose="02020400000000000000" pitchFamily="18" charset="-122"/>
            </a:endParaRPr>
          </a:p>
        </p:txBody>
      </p:sp>
      <p:sp>
        <p:nvSpPr>
          <p:cNvPr id="14" name="矩形 13"/>
          <p:cNvSpPr/>
          <p:nvPr/>
        </p:nvSpPr>
        <p:spPr>
          <a:xfrm>
            <a:off x="4114800" y="4466279"/>
            <a:ext cx="718457" cy="1163812"/>
          </a:xfrm>
          <a:prstGeom prst="rect">
            <a:avLst/>
          </a:prstGeom>
          <a:noFill/>
          <a:ln w="34925">
            <a:solidFill>
              <a:srgbClr val="FF0000"/>
            </a:solidFill>
          </a:ln>
          <a:effectLst>
            <a:outerShdw blurRad="107950" dist="12700" dir="5400000" algn="ctr">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 name="标注: 弯曲线形(带强调线) 14"/>
          <p:cNvSpPr/>
          <p:nvPr/>
        </p:nvSpPr>
        <p:spPr>
          <a:xfrm rot="10800000">
            <a:off x="1948651" y="4924697"/>
            <a:ext cx="1417192" cy="687978"/>
          </a:xfrm>
          <a:prstGeom prst="accentCallout2">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p:cNvSpPr txBox="1"/>
          <p:nvPr/>
        </p:nvSpPr>
        <p:spPr>
          <a:xfrm>
            <a:off x="1870278" y="4995933"/>
            <a:ext cx="2129006" cy="646331"/>
          </a:xfrm>
          <a:prstGeom prst="rect">
            <a:avLst/>
          </a:prstGeom>
          <a:noFill/>
        </p:spPr>
        <p:txBody>
          <a:bodyPr wrap="square" rtlCol="0">
            <a:spAutoFit/>
          </a:bodyPr>
          <a:lstStyle/>
          <a:p>
            <a:r>
              <a:rPr lang="zh-CN" altLang="en-US" dirty="0">
                <a:latin typeface="Adobe 楷体 Std R" panose="02020400000000000000" pitchFamily="18" charset="-122"/>
                <a:ea typeface="Adobe 楷体 Std R" panose="02020400000000000000" pitchFamily="18" charset="-122"/>
              </a:rPr>
              <a:t>从这三个方面</a:t>
            </a:r>
            <a:endParaRPr lang="en-US" altLang="zh-CN" dirty="0">
              <a:latin typeface="Adobe 楷体 Std R" panose="02020400000000000000" pitchFamily="18" charset="-122"/>
              <a:ea typeface="Adobe 楷体 Std R" panose="02020400000000000000" pitchFamily="18" charset="-122"/>
            </a:endParaRPr>
          </a:p>
          <a:p>
            <a:r>
              <a:rPr lang="zh-CN" altLang="en-US" dirty="0">
                <a:latin typeface="Adobe 楷体 Std R" panose="02020400000000000000" pitchFamily="18" charset="-122"/>
                <a:ea typeface="Adobe 楷体 Std R" panose="02020400000000000000" pitchFamily="18" charset="-122"/>
              </a:rPr>
              <a:t>进行评价</a:t>
            </a:r>
            <a:endParaRPr lang="zh-CN" altLang="en-US" dirty="0">
              <a:latin typeface="Adobe 楷体 Std R" panose="02020400000000000000" pitchFamily="18" charset="-122"/>
              <a:ea typeface="Adobe 楷体 Std R" panose="02020400000000000000" pitchFamily="18" charset="-122"/>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图片 26"/>
          <p:cNvPicPr>
            <a:picLocks noChangeAspect="1"/>
          </p:cNvPicPr>
          <p:nvPr/>
        </p:nvPicPr>
        <p:blipFill>
          <a:blip r:embed="rId1"/>
          <a:stretch>
            <a:fillRect/>
          </a:stretch>
        </p:blipFill>
        <p:spPr>
          <a:xfrm>
            <a:off x="4539167" y="1741326"/>
            <a:ext cx="3361905" cy="3000000"/>
          </a:xfrm>
          <a:prstGeom prst="rect">
            <a:avLst/>
          </a:prstGeom>
        </p:spPr>
      </p:pic>
      <p:sp>
        <p:nvSpPr>
          <p:cNvPr id="5" name="文本框 4"/>
          <p:cNvSpPr txBox="1"/>
          <p:nvPr/>
        </p:nvSpPr>
        <p:spPr>
          <a:xfrm>
            <a:off x="4539167" y="601356"/>
            <a:ext cx="3579223" cy="461665"/>
          </a:xfrm>
          <a:prstGeom prst="rect">
            <a:avLst/>
          </a:prstGeom>
          <a:noFill/>
        </p:spPr>
        <p:txBody>
          <a:bodyPr wrap="square" rtlCol="0">
            <a:spAutoFit/>
          </a:bodyPr>
          <a:lstStyle/>
          <a:p>
            <a:pPr algn="ctr"/>
            <a:r>
              <a:rPr lang="zh-CN" altLang="en-US" sz="2400" b="1" dirty="0">
                <a:latin typeface="微软雅黑" panose="020B0503020204020204" pitchFamily="34" charset="-122"/>
                <a:ea typeface="微软雅黑" panose="020B0503020204020204" pitchFamily="34" charset="-122"/>
              </a:rPr>
              <a:t>个人信息页面</a:t>
            </a:r>
            <a:endParaRPr lang="zh-CN" altLang="en-US" sz="2400" b="1" dirty="0">
              <a:latin typeface="微软雅黑" panose="020B0503020204020204" pitchFamily="34" charset="-122"/>
              <a:ea typeface="微软雅黑" panose="020B0503020204020204" pitchFamily="34" charset="-122"/>
            </a:endParaRPr>
          </a:p>
        </p:txBody>
      </p:sp>
      <p:sp>
        <p:nvSpPr>
          <p:cNvPr id="6" name="矩形 5"/>
          <p:cNvSpPr/>
          <p:nvPr/>
        </p:nvSpPr>
        <p:spPr>
          <a:xfrm>
            <a:off x="6212958" y="3712091"/>
            <a:ext cx="919362" cy="313990"/>
          </a:xfrm>
          <a:prstGeom prst="rect">
            <a:avLst/>
          </a:prstGeom>
          <a:noFill/>
          <a:ln w="34925">
            <a:solidFill>
              <a:srgbClr val="FF0000"/>
            </a:solidFill>
          </a:ln>
          <a:effectLst>
            <a:outerShdw blurRad="107950" dist="12700" dir="5400000" algn="ctr">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1" name="标注: 弯曲线形(带强调线) 20"/>
          <p:cNvSpPr/>
          <p:nvPr/>
        </p:nvSpPr>
        <p:spPr>
          <a:xfrm>
            <a:off x="8067821" y="3606202"/>
            <a:ext cx="916913" cy="809045"/>
          </a:xfrm>
          <a:prstGeom prst="accentCallout2">
            <a:avLst>
              <a:gd name="adj1" fmla="val 18750"/>
              <a:gd name="adj2" fmla="val -8333"/>
              <a:gd name="adj3" fmla="val 18750"/>
              <a:gd name="adj4" fmla="val -16667"/>
              <a:gd name="adj5" fmla="val 33543"/>
              <a:gd name="adj6" fmla="val -76858"/>
            </a:avLst>
          </a:prstGeom>
          <a:solidFill>
            <a:schemeClr val="bg1"/>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p:cNvSpPr txBox="1"/>
          <p:nvPr/>
        </p:nvSpPr>
        <p:spPr>
          <a:xfrm>
            <a:off x="8028632" y="3514761"/>
            <a:ext cx="2082019" cy="923330"/>
          </a:xfrm>
          <a:prstGeom prst="rect">
            <a:avLst/>
          </a:prstGeom>
          <a:noFill/>
        </p:spPr>
        <p:txBody>
          <a:bodyPr wrap="square" rtlCol="0">
            <a:spAutoFit/>
          </a:bodyPr>
          <a:lstStyle/>
          <a:p>
            <a:r>
              <a:rPr lang="zh-CN" altLang="en-US" dirty="0">
                <a:latin typeface="Adobe 楷体 Std R" panose="02020400000000000000" pitchFamily="18" charset="-122"/>
                <a:ea typeface="Adobe 楷体 Std R" panose="02020400000000000000" pitchFamily="18" charset="-122"/>
              </a:rPr>
              <a:t>评价结束后对方的信用分会进行相应更改（原来是</a:t>
            </a:r>
            <a:r>
              <a:rPr lang="en-US" altLang="zh-CN" dirty="0">
                <a:latin typeface="Adobe 楷体 Std R" panose="02020400000000000000" pitchFamily="18" charset="-122"/>
                <a:ea typeface="Adobe 楷体 Std R" panose="02020400000000000000" pitchFamily="18" charset="-122"/>
              </a:rPr>
              <a:t>0.0</a:t>
            </a:r>
            <a:r>
              <a:rPr lang="zh-CN" altLang="en-US" dirty="0">
                <a:latin typeface="Adobe 楷体 Std R" panose="02020400000000000000" pitchFamily="18" charset="-122"/>
                <a:ea typeface="Adobe 楷体 Std R" panose="02020400000000000000" pitchFamily="18" charset="-122"/>
              </a:rPr>
              <a:t>）</a:t>
            </a:r>
            <a:endParaRPr lang="zh-CN" altLang="en-US" dirty="0">
              <a:latin typeface="Adobe 楷体 Std R" panose="02020400000000000000" pitchFamily="18" charset="-122"/>
              <a:ea typeface="Adobe 楷体 Std R" panose="02020400000000000000" pitchFamily="18" charset="-122"/>
            </a:endParaRPr>
          </a:p>
        </p:txBody>
      </p:sp>
      <p:sp>
        <p:nvSpPr>
          <p:cNvPr id="28" name="文本框 27"/>
          <p:cNvSpPr txBox="1"/>
          <p:nvPr/>
        </p:nvSpPr>
        <p:spPr>
          <a:xfrm>
            <a:off x="2993963" y="5257289"/>
            <a:ext cx="6437989" cy="830997"/>
          </a:xfrm>
          <a:prstGeom prst="rect">
            <a:avLst/>
          </a:prstGeom>
          <a:noFill/>
        </p:spPr>
        <p:txBody>
          <a:bodyPr wrap="square" rtlCol="0">
            <a:spAutoFit/>
          </a:bodyPr>
          <a:lstStyle/>
          <a:p>
            <a:pPr algn="ctr"/>
            <a:r>
              <a:rPr lang="zh-CN" altLang="en-US" sz="2400" b="1" dirty="0">
                <a:latin typeface="微软雅黑" panose="020B0503020204020204" pitchFamily="34" charset="-122"/>
                <a:ea typeface="微软雅黑" panose="020B0503020204020204" pitchFamily="34" charset="-122"/>
              </a:rPr>
              <a:t>之后根据对方信息里的手机号进行支付宝付款</a:t>
            </a:r>
            <a:endParaRPr lang="en-US" altLang="zh-CN" sz="2400" b="1" dirty="0">
              <a:latin typeface="微软雅黑" panose="020B0503020204020204" pitchFamily="34" charset="-122"/>
              <a:ea typeface="微软雅黑" panose="020B0503020204020204" pitchFamily="34" charset="-122"/>
            </a:endParaRPr>
          </a:p>
          <a:p>
            <a:pPr algn="ctr"/>
            <a:r>
              <a:rPr lang="zh-CN" altLang="en-US" sz="2400" b="1" dirty="0">
                <a:latin typeface="微软雅黑" panose="020B0503020204020204" pitchFamily="34" charset="-122"/>
                <a:ea typeface="微软雅黑" panose="020B0503020204020204" pitchFamily="34" charset="-122"/>
              </a:rPr>
              <a:t>至此，帮取快递流程完毕</a:t>
            </a:r>
            <a:endParaRPr lang="zh-CN" altLang="en-US" sz="2400" b="1" dirty="0">
              <a:latin typeface="微软雅黑" panose="020B0503020204020204" pitchFamily="34" charset="-122"/>
              <a:ea typeface="微软雅黑" panose="020B0503020204020204" pitchFamily="34" charset="-122"/>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stretch>
            <a:fillRect/>
          </a:stretch>
        </p:blipFill>
        <p:spPr>
          <a:xfrm>
            <a:off x="12346" y="0"/>
            <a:ext cx="12192000" cy="6858000"/>
          </a:xfrm>
          <a:prstGeom prst="rect">
            <a:avLst/>
          </a:prstGeom>
        </p:spPr>
      </p:pic>
      <p:sp>
        <p:nvSpPr>
          <p:cNvPr id="3" name="文本框 2"/>
          <p:cNvSpPr txBox="1"/>
          <p:nvPr/>
        </p:nvSpPr>
        <p:spPr>
          <a:xfrm>
            <a:off x="2121444" y="2477868"/>
            <a:ext cx="7949107" cy="584775"/>
          </a:xfrm>
          <a:prstGeom prst="rect">
            <a:avLst/>
          </a:prstGeom>
          <a:noFill/>
        </p:spPr>
        <p:txBody>
          <a:bodyPr wrap="square" rtlCol="0">
            <a:spAutoFit/>
          </a:bodyPr>
          <a:lstStyle/>
          <a:p>
            <a:pPr algn="ctr"/>
            <a:r>
              <a:rPr lang="zh-CN" altLang="en-US" sz="3200" dirty="0">
                <a:solidFill>
                  <a:schemeClr val="bg1"/>
                </a:solidFill>
                <a:latin typeface="Adobe 黑体 Std R" panose="020B0400000000000000" pitchFamily="34" charset="-122"/>
                <a:ea typeface="Adobe 黑体 Std R" panose="020B0400000000000000" pitchFamily="34" charset="-122"/>
              </a:rPr>
              <a:t>网站功能四：    显示</a:t>
            </a:r>
            <a:r>
              <a:rPr lang="en-US" altLang="zh-CN" sz="3200" dirty="0">
                <a:solidFill>
                  <a:schemeClr val="bg1"/>
                </a:solidFill>
                <a:latin typeface="Adobe 黑体 Std R" panose="020B0400000000000000" pitchFamily="34" charset="-122"/>
                <a:ea typeface="Adobe 黑体 Std R" panose="020B0400000000000000" pitchFamily="34" charset="-122"/>
              </a:rPr>
              <a:t>/</a:t>
            </a:r>
            <a:r>
              <a:rPr lang="zh-CN" altLang="en-US" sz="3200" dirty="0">
                <a:solidFill>
                  <a:schemeClr val="bg1"/>
                </a:solidFill>
                <a:latin typeface="Adobe 黑体 Std R" panose="020B0400000000000000" pitchFamily="34" charset="-122"/>
                <a:ea typeface="Adobe 黑体 Std R" panose="020B0400000000000000" pitchFamily="34" charset="-122"/>
              </a:rPr>
              <a:t>修改个人信息</a:t>
            </a:r>
            <a:endParaRPr lang="zh-CN" altLang="en-US" sz="3200" dirty="0">
              <a:solidFill>
                <a:schemeClr val="bg1"/>
              </a:solidFill>
              <a:latin typeface="Adobe 黑体 Std R" panose="020B0400000000000000" pitchFamily="34" charset="-122"/>
              <a:ea typeface="Adobe 黑体 Std R" panose="020B0400000000000000" pitchFamily="34" charset="-122"/>
            </a:endParaRPr>
          </a:p>
        </p:txBody>
      </p:sp>
      <p:sp>
        <p:nvSpPr>
          <p:cNvPr id="5" name="文本框 4"/>
          <p:cNvSpPr txBox="1"/>
          <p:nvPr/>
        </p:nvSpPr>
        <p:spPr>
          <a:xfrm>
            <a:off x="1658979" y="3737449"/>
            <a:ext cx="8607515" cy="2015936"/>
          </a:xfrm>
          <a:prstGeom prst="rect">
            <a:avLst/>
          </a:prstGeom>
          <a:noFill/>
        </p:spPr>
        <p:txBody>
          <a:bodyPr wrap="square" rtlCol="0">
            <a:spAutoFit/>
          </a:bodyPr>
          <a:lstStyle/>
          <a:p>
            <a:pPr algn="ctr"/>
            <a:r>
              <a:rPr lang="zh-CN" altLang="en-US" sz="2500" dirty="0">
                <a:solidFill>
                  <a:schemeClr val="bg1"/>
                </a:solidFill>
                <a:latin typeface="Adobe 黑体 Std R" panose="020B0400000000000000" pitchFamily="34" charset="-122"/>
                <a:ea typeface="Adobe 黑体 Std R" panose="020B0400000000000000" pitchFamily="34" charset="-122"/>
              </a:rPr>
              <a:t>步骤：</a:t>
            </a:r>
            <a:r>
              <a:rPr lang="zh-CN" altLang="zh-CN" sz="2500" dirty="0">
                <a:solidFill>
                  <a:schemeClr val="bg1"/>
                </a:solidFill>
                <a:latin typeface="Adobe 黑体 Std R" panose="020B0400000000000000" pitchFamily="34" charset="-122"/>
                <a:ea typeface="Adobe 黑体 Std R" panose="020B0400000000000000" pitchFamily="34" charset="-122"/>
              </a:rPr>
              <a:t> ①</a:t>
            </a:r>
            <a:r>
              <a:rPr lang="en-US" altLang="zh-CN" sz="2500" dirty="0">
                <a:solidFill>
                  <a:schemeClr val="bg1"/>
                </a:solidFill>
                <a:latin typeface="Adobe 黑体 Std R" panose="020B0400000000000000" pitchFamily="34" charset="-122"/>
                <a:ea typeface="Adobe 黑体 Std R" panose="020B0400000000000000" pitchFamily="34" charset="-122"/>
              </a:rPr>
              <a:t> </a:t>
            </a:r>
            <a:r>
              <a:rPr lang="zh-CN" altLang="en-US" sz="2500" dirty="0">
                <a:solidFill>
                  <a:schemeClr val="bg1"/>
                </a:solidFill>
                <a:latin typeface="Adobe 黑体 Std R" panose="020B0400000000000000" pitchFamily="34" charset="-122"/>
                <a:ea typeface="Adobe 黑体 Std R" panose="020B0400000000000000" pitchFamily="34" charset="-122"/>
              </a:rPr>
              <a:t>点击头像按钮，显示个人信息（需登录）</a:t>
            </a:r>
            <a:endParaRPr lang="en-US" altLang="zh-CN" sz="2500" dirty="0">
              <a:solidFill>
                <a:schemeClr val="bg1"/>
              </a:solidFill>
              <a:latin typeface="Adobe 黑体 Std R" panose="020B0400000000000000" pitchFamily="34" charset="-122"/>
              <a:ea typeface="Adobe 黑体 Std R" panose="020B0400000000000000" pitchFamily="34" charset="-122"/>
            </a:endParaRPr>
          </a:p>
          <a:p>
            <a:pPr algn="ctr"/>
            <a:endParaRPr lang="en-US" altLang="zh-CN" sz="2500" dirty="0">
              <a:solidFill>
                <a:schemeClr val="bg1"/>
              </a:solidFill>
              <a:latin typeface="Adobe 黑体 Std R" panose="020B0400000000000000" pitchFamily="34" charset="-122"/>
              <a:ea typeface="Adobe 黑体 Std R" panose="020B0400000000000000" pitchFamily="34" charset="-122"/>
            </a:endParaRPr>
          </a:p>
          <a:p>
            <a:pPr algn="ctr"/>
            <a:r>
              <a:rPr lang="en-US" altLang="zh-CN" sz="2500" dirty="0">
                <a:solidFill>
                  <a:schemeClr val="bg1"/>
                </a:solidFill>
                <a:latin typeface="Adobe 黑体 Std R" panose="020B0400000000000000" pitchFamily="34" charset="-122"/>
                <a:ea typeface="Adobe 黑体 Std R" panose="020B0400000000000000" pitchFamily="34" charset="-122"/>
              </a:rPr>
              <a:t> </a:t>
            </a:r>
            <a:r>
              <a:rPr lang="zh-CN" altLang="zh-CN" sz="2500" dirty="0">
                <a:solidFill>
                  <a:schemeClr val="bg1"/>
                </a:solidFill>
                <a:latin typeface="Adobe 黑体 Std R" panose="020B0400000000000000" pitchFamily="34" charset="-122"/>
                <a:ea typeface="Adobe 黑体 Std R" panose="020B0400000000000000" pitchFamily="34" charset="-122"/>
              </a:rPr>
              <a:t>②</a:t>
            </a:r>
            <a:r>
              <a:rPr lang="en-US" altLang="zh-CN" sz="2500" dirty="0">
                <a:solidFill>
                  <a:schemeClr val="bg1"/>
                </a:solidFill>
                <a:latin typeface="Adobe 黑体 Std R" panose="020B0400000000000000" pitchFamily="34" charset="-122"/>
                <a:ea typeface="Adobe 黑体 Std R" panose="020B0400000000000000" pitchFamily="34" charset="-122"/>
              </a:rPr>
              <a:t> </a:t>
            </a:r>
            <a:r>
              <a:rPr lang="zh-CN" altLang="en-US" sz="2500" dirty="0">
                <a:solidFill>
                  <a:schemeClr val="bg1"/>
                </a:solidFill>
                <a:latin typeface="Adobe 黑体 Std R" panose="020B0400000000000000" pitchFamily="34" charset="-122"/>
                <a:ea typeface="Adobe 黑体 Std R" panose="020B0400000000000000" pitchFamily="34" charset="-122"/>
              </a:rPr>
              <a:t>点击下拉菜单底部的三个按钮，分别进行账号信息修改、密码修改、退出登录</a:t>
            </a:r>
            <a:endParaRPr lang="en-US" altLang="zh-CN" sz="2500" dirty="0">
              <a:solidFill>
                <a:schemeClr val="bg1"/>
              </a:solidFill>
              <a:latin typeface="Adobe 黑体 Std R" panose="020B0400000000000000" pitchFamily="34" charset="-122"/>
              <a:ea typeface="Adobe 黑体 Std R" panose="020B0400000000000000" pitchFamily="34" charset="-122"/>
            </a:endParaRPr>
          </a:p>
          <a:p>
            <a:pPr algn="ctr"/>
            <a:endParaRPr lang="en-US" altLang="zh-CN" sz="2500" dirty="0">
              <a:solidFill>
                <a:schemeClr val="bg1"/>
              </a:solidFill>
              <a:latin typeface="Adobe 黑体 Std R" panose="020B0400000000000000" pitchFamily="34" charset="-122"/>
              <a:ea typeface="Adobe 黑体 Std R" panose="020B0400000000000000" pitchFamily="34" charset="-122"/>
            </a:endParaRPr>
          </a:p>
        </p:txBody>
      </p:sp>
      <p:sp>
        <p:nvSpPr>
          <p:cNvPr id="6" name="Rectangle 2"/>
          <p:cNvSpPr>
            <a:spLocks noChangeArrowheads="1"/>
          </p:cNvSpPr>
          <p:nvPr/>
        </p:nvSpPr>
        <p:spPr bwMode="auto">
          <a:xfrm>
            <a:off x="0" y="54221"/>
            <a:ext cx="38472" cy="34875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88872" rIns="0" bIns="88872"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1100" b="0" i="0" u="none" strike="noStrike" cap="none" normalizeH="0" baseline="0" dirty="0">
                <a:ln>
                  <a:noFill/>
                </a:ln>
                <a:solidFill>
                  <a:schemeClr val="tx1"/>
                </a:solidFill>
                <a:effectLst/>
              </a:rPr>
              <a:t> </a:t>
            </a: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标注: 弯曲线形(带强调线) 11"/>
          <p:cNvSpPr/>
          <p:nvPr/>
        </p:nvSpPr>
        <p:spPr>
          <a:xfrm>
            <a:off x="8068485" y="1458693"/>
            <a:ext cx="718460" cy="191569"/>
          </a:xfrm>
          <a:prstGeom prst="accentCallout2">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p:cNvPicPr>
            <a:picLocks noChangeAspect="1"/>
          </p:cNvPicPr>
          <p:nvPr/>
        </p:nvPicPr>
        <p:blipFill>
          <a:blip r:embed="rId1"/>
          <a:stretch>
            <a:fillRect/>
          </a:stretch>
        </p:blipFill>
        <p:spPr>
          <a:xfrm>
            <a:off x="4374782" y="1765723"/>
            <a:ext cx="3447619" cy="3000000"/>
          </a:xfrm>
          <a:prstGeom prst="rect">
            <a:avLst/>
          </a:prstGeom>
        </p:spPr>
      </p:pic>
      <p:sp>
        <p:nvSpPr>
          <p:cNvPr id="5" name="文本框 4"/>
          <p:cNvSpPr txBox="1"/>
          <p:nvPr/>
        </p:nvSpPr>
        <p:spPr>
          <a:xfrm>
            <a:off x="4539167" y="601356"/>
            <a:ext cx="3579223" cy="461665"/>
          </a:xfrm>
          <a:prstGeom prst="rect">
            <a:avLst/>
          </a:prstGeom>
          <a:noFill/>
        </p:spPr>
        <p:txBody>
          <a:bodyPr wrap="square" rtlCol="0">
            <a:spAutoFit/>
          </a:bodyPr>
          <a:lstStyle/>
          <a:p>
            <a:pPr algn="ctr"/>
            <a:r>
              <a:rPr lang="zh-CN" altLang="en-US" sz="2400" b="1" dirty="0">
                <a:latin typeface="微软雅黑" panose="020B0503020204020204" pitchFamily="34" charset="-122"/>
                <a:ea typeface="微软雅黑" panose="020B0503020204020204" pitchFamily="34" charset="-122"/>
              </a:rPr>
              <a:t>个人信息页面</a:t>
            </a:r>
            <a:endParaRPr lang="zh-CN" altLang="en-US" sz="2400" b="1" dirty="0">
              <a:latin typeface="微软雅黑" panose="020B0503020204020204" pitchFamily="34" charset="-122"/>
              <a:ea typeface="微软雅黑" panose="020B0503020204020204" pitchFamily="34" charset="-122"/>
            </a:endParaRPr>
          </a:p>
        </p:txBody>
      </p:sp>
      <p:sp>
        <p:nvSpPr>
          <p:cNvPr id="6" name="矩形 5"/>
          <p:cNvSpPr/>
          <p:nvPr/>
        </p:nvSpPr>
        <p:spPr>
          <a:xfrm>
            <a:off x="7231861" y="1765723"/>
            <a:ext cx="557707" cy="313990"/>
          </a:xfrm>
          <a:prstGeom prst="rect">
            <a:avLst/>
          </a:prstGeom>
          <a:noFill/>
          <a:ln w="34925">
            <a:solidFill>
              <a:srgbClr val="FF0000"/>
            </a:solidFill>
          </a:ln>
          <a:effectLst>
            <a:outerShdw blurRad="107950" dist="12700" dir="5400000" algn="ctr">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文本框 7"/>
          <p:cNvSpPr txBox="1"/>
          <p:nvPr/>
        </p:nvSpPr>
        <p:spPr>
          <a:xfrm>
            <a:off x="7978895" y="1383326"/>
            <a:ext cx="1110343" cy="369332"/>
          </a:xfrm>
          <a:prstGeom prst="rect">
            <a:avLst/>
          </a:prstGeom>
          <a:noFill/>
        </p:spPr>
        <p:txBody>
          <a:bodyPr wrap="square" rtlCol="0">
            <a:spAutoFit/>
          </a:bodyPr>
          <a:lstStyle/>
          <a:p>
            <a:r>
              <a:rPr lang="zh-CN" altLang="en-US" dirty="0">
                <a:latin typeface="Adobe 楷体 Std R" panose="02020400000000000000" pitchFamily="18" charset="-122"/>
                <a:ea typeface="Adobe 楷体 Std R" panose="02020400000000000000" pitchFamily="18" charset="-122"/>
              </a:rPr>
              <a:t>点击显示</a:t>
            </a:r>
            <a:endParaRPr lang="zh-CN" altLang="en-US" dirty="0">
              <a:latin typeface="Adobe 楷体 Std R" panose="02020400000000000000" pitchFamily="18" charset="-122"/>
              <a:ea typeface="Adobe 楷体 Std R" panose="02020400000000000000" pitchFamily="18" charset="-122"/>
            </a:endParaRPr>
          </a:p>
        </p:txBody>
      </p:sp>
      <p:sp>
        <p:nvSpPr>
          <p:cNvPr id="11" name="文本框 10"/>
          <p:cNvSpPr txBox="1"/>
          <p:nvPr/>
        </p:nvSpPr>
        <p:spPr>
          <a:xfrm>
            <a:off x="5145630" y="4919956"/>
            <a:ext cx="1905922" cy="646331"/>
          </a:xfrm>
          <a:prstGeom prst="rect">
            <a:avLst/>
          </a:prstGeom>
          <a:noFill/>
        </p:spPr>
        <p:txBody>
          <a:bodyPr wrap="square" rtlCol="0">
            <a:spAutoFit/>
          </a:bodyPr>
          <a:lstStyle/>
          <a:p>
            <a:r>
              <a:rPr lang="zh-CN" altLang="en-US" dirty="0">
                <a:latin typeface="Adobe 楷体 Std R" panose="02020400000000000000" pitchFamily="18" charset="-122"/>
                <a:ea typeface="Adobe 楷体 Std R" panose="02020400000000000000" pitchFamily="18" charset="-122"/>
              </a:rPr>
              <a:t>点击修改</a:t>
            </a:r>
            <a:endParaRPr lang="en-US" altLang="zh-CN" dirty="0">
              <a:latin typeface="Adobe 楷体 Std R" panose="02020400000000000000" pitchFamily="18" charset="-122"/>
              <a:ea typeface="Adobe 楷体 Std R" panose="02020400000000000000" pitchFamily="18" charset="-122"/>
            </a:endParaRPr>
          </a:p>
          <a:p>
            <a:r>
              <a:rPr lang="zh-CN" altLang="en-US" dirty="0">
                <a:latin typeface="Adobe 楷体 Std R" panose="02020400000000000000" pitchFamily="18" charset="-122"/>
                <a:ea typeface="Adobe 楷体 Std R" panose="02020400000000000000" pitchFamily="18" charset="-122"/>
              </a:rPr>
              <a:t>账号信息</a:t>
            </a:r>
            <a:endParaRPr lang="zh-CN" altLang="en-US" dirty="0">
              <a:latin typeface="Adobe 楷体 Std R" panose="02020400000000000000" pitchFamily="18" charset="-122"/>
              <a:ea typeface="Adobe 楷体 Std R" panose="02020400000000000000" pitchFamily="18" charset="-122"/>
            </a:endParaRPr>
          </a:p>
        </p:txBody>
      </p:sp>
      <p:sp>
        <p:nvSpPr>
          <p:cNvPr id="13" name="标注: 弯曲线形(带强调线) 12"/>
          <p:cNvSpPr/>
          <p:nvPr/>
        </p:nvSpPr>
        <p:spPr>
          <a:xfrm>
            <a:off x="8107675" y="2291274"/>
            <a:ext cx="824811" cy="99231"/>
          </a:xfrm>
          <a:prstGeom prst="accentCallout2">
            <a:avLst>
              <a:gd name="adj1" fmla="val 18750"/>
              <a:gd name="adj2" fmla="val -8333"/>
              <a:gd name="adj3" fmla="val 18750"/>
              <a:gd name="adj4" fmla="val -16667"/>
              <a:gd name="adj5" fmla="val 23855"/>
              <a:gd name="adj6" fmla="val -48365"/>
            </a:avLst>
          </a:prstGeom>
          <a:solidFill>
            <a:schemeClr val="bg1"/>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8015573" y="2156223"/>
            <a:ext cx="1110343" cy="369332"/>
          </a:xfrm>
          <a:prstGeom prst="rect">
            <a:avLst/>
          </a:prstGeom>
          <a:noFill/>
        </p:spPr>
        <p:txBody>
          <a:bodyPr wrap="square" rtlCol="0">
            <a:spAutoFit/>
          </a:bodyPr>
          <a:lstStyle/>
          <a:p>
            <a:r>
              <a:rPr lang="zh-CN" altLang="en-US" dirty="0">
                <a:latin typeface="Adobe 楷体 Std R" panose="02020400000000000000" pitchFamily="18" charset="-122"/>
                <a:ea typeface="Adobe 楷体 Std R" panose="02020400000000000000" pitchFamily="18" charset="-122"/>
              </a:rPr>
              <a:t>用户名</a:t>
            </a:r>
            <a:endParaRPr lang="zh-CN" altLang="en-US" dirty="0">
              <a:latin typeface="Adobe 楷体 Std R" panose="02020400000000000000" pitchFamily="18" charset="-122"/>
              <a:ea typeface="Adobe 楷体 Std R" panose="02020400000000000000" pitchFamily="18" charset="-122"/>
            </a:endParaRPr>
          </a:p>
        </p:txBody>
      </p:sp>
      <p:sp>
        <p:nvSpPr>
          <p:cNvPr id="15" name="标注: 弯曲线形(带强调线) 14"/>
          <p:cNvSpPr/>
          <p:nvPr/>
        </p:nvSpPr>
        <p:spPr>
          <a:xfrm>
            <a:off x="8116382" y="2665745"/>
            <a:ext cx="824811" cy="99231"/>
          </a:xfrm>
          <a:prstGeom prst="accentCallout2">
            <a:avLst>
              <a:gd name="adj1" fmla="val 18750"/>
              <a:gd name="adj2" fmla="val -8333"/>
              <a:gd name="adj3" fmla="val 18750"/>
              <a:gd name="adj4" fmla="val -16667"/>
              <a:gd name="adj5" fmla="val 23855"/>
              <a:gd name="adj6" fmla="val -48365"/>
            </a:avLst>
          </a:prstGeom>
          <a:solidFill>
            <a:schemeClr val="bg1"/>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p:cNvSpPr txBox="1"/>
          <p:nvPr/>
        </p:nvSpPr>
        <p:spPr>
          <a:xfrm>
            <a:off x="8024280" y="2530694"/>
            <a:ext cx="1110343" cy="369332"/>
          </a:xfrm>
          <a:prstGeom prst="rect">
            <a:avLst/>
          </a:prstGeom>
          <a:noFill/>
        </p:spPr>
        <p:txBody>
          <a:bodyPr wrap="square" rtlCol="0">
            <a:spAutoFit/>
          </a:bodyPr>
          <a:lstStyle/>
          <a:p>
            <a:r>
              <a:rPr lang="en-US" altLang="zh-CN" dirty="0">
                <a:latin typeface="Adobe 楷体 Std R" panose="02020400000000000000" pitchFamily="18" charset="-122"/>
                <a:ea typeface="Adobe 楷体 Std R" panose="02020400000000000000" pitchFamily="18" charset="-122"/>
              </a:rPr>
              <a:t>QQ</a:t>
            </a:r>
            <a:r>
              <a:rPr lang="zh-CN" altLang="en-US" dirty="0">
                <a:latin typeface="Adobe 楷体 Std R" panose="02020400000000000000" pitchFamily="18" charset="-122"/>
                <a:ea typeface="Adobe 楷体 Std R" panose="02020400000000000000" pitchFamily="18" charset="-122"/>
              </a:rPr>
              <a:t>号</a:t>
            </a:r>
            <a:endParaRPr lang="zh-CN" altLang="en-US" dirty="0">
              <a:latin typeface="Adobe 楷体 Std R" panose="02020400000000000000" pitchFamily="18" charset="-122"/>
              <a:ea typeface="Adobe 楷体 Std R" panose="02020400000000000000" pitchFamily="18" charset="-122"/>
            </a:endParaRPr>
          </a:p>
        </p:txBody>
      </p:sp>
      <p:sp>
        <p:nvSpPr>
          <p:cNvPr id="17" name="标注: 弯曲线形(带强调线) 16"/>
          <p:cNvSpPr/>
          <p:nvPr/>
        </p:nvSpPr>
        <p:spPr>
          <a:xfrm>
            <a:off x="8116383" y="3083752"/>
            <a:ext cx="824811" cy="99231"/>
          </a:xfrm>
          <a:prstGeom prst="accentCallout2">
            <a:avLst>
              <a:gd name="adj1" fmla="val 18750"/>
              <a:gd name="adj2" fmla="val -8333"/>
              <a:gd name="adj3" fmla="val 18750"/>
              <a:gd name="adj4" fmla="val -16667"/>
              <a:gd name="adj5" fmla="val 23855"/>
              <a:gd name="adj6" fmla="val -48365"/>
            </a:avLst>
          </a:prstGeom>
          <a:solidFill>
            <a:schemeClr val="bg1"/>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p:cNvSpPr txBox="1"/>
          <p:nvPr/>
        </p:nvSpPr>
        <p:spPr>
          <a:xfrm>
            <a:off x="8011218" y="2948701"/>
            <a:ext cx="1110343" cy="369332"/>
          </a:xfrm>
          <a:prstGeom prst="rect">
            <a:avLst/>
          </a:prstGeom>
          <a:noFill/>
        </p:spPr>
        <p:txBody>
          <a:bodyPr wrap="square" rtlCol="0">
            <a:spAutoFit/>
          </a:bodyPr>
          <a:lstStyle/>
          <a:p>
            <a:r>
              <a:rPr lang="zh-CN" altLang="en-US" dirty="0">
                <a:latin typeface="Adobe 楷体 Std R" panose="02020400000000000000" pitchFamily="18" charset="-122"/>
                <a:ea typeface="Adobe 楷体 Std R" panose="02020400000000000000" pitchFamily="18" charset="-122"/>
              </a:rPr>
              <a:t>微信号</a:t>
            </a:r>
            <a:endParaRPr lang="zh-CN" altLang="en-US" dirty="0">
              <a:latin typeface="Adobe 楷体 Std R" panose="02020400000000000000" pitchFamily="18" charset="-122"/>
              <a:ea typeface="Adobe 楷体 Std R" panose="02020400000000000000" pitchFamily="18" charset="-122"/>
            </a:endParaRPr>
          </a:p>
        </p:txBody>
      </p:sp>
      <p:sp>
        <p:nvSpPr>
          <p:cNvPr id="19" name="标注: 弯曲线形(带强调线) 18"/>
          <p:cNvSpPr/>
          <p:nvPr/>
        </p:nvSpPr>
        <p:spPr>
          <a:xfrm>
            <a:off x="8112027" y="3445160"/>
            <a:ext cx="824811" cy="99231"/>
          </a:xfrm>
          <a:prstGeom prst="accentCallout2">
            <a:avLst>
              <a:gd name="adj1" fmla="val 18750"/>
              <a:gd name="adj2" fmla="val -8333"/>
              <a:gd name="adj3" fmla="val 18750"/>
              <a:gd name="adj4" fmla="val -16667"/>
              <a:gd name="adj5" fmla="val 23855"/>
              <a:gd name="adj6" fmla="val -48365"/>
            </a:avLst>
          </a:prstGeom>
          <a:solidFill>
            <a:schemeClr val="bg1"/>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p:cNvSpPr txBox="1"/>
          <p:nvPr/>
        </p:nvSpPr>
        <p:spPr>
          <a:xfrm>
            <a:off x="8019925" y="3310109"/>
            <a:ext cx="1110343" cy="369332"/>
          </a:xfrm>
          <a:prstGeom prst="rect">
            <a:avLst/>
          </a:prstGeom>
          <a:noFill/>
        </p:spPr>
        <p:txBody>
          <a:bodyPr wrap="square" rtlCol="0">
            <a:spAutoFit/>
          </a:bodyPr>
          <a:lstStyle/>
          <a:p>
            <a:r>
              <a:rPr lang="zh-CN" altLang="en-US" dirty="0">
                <a:latin typeface="Adobe 楷体 Std R" panose="02020400000000000000" pitchFamily="18" charset="-122"/>
                <a:ea typeface="Adobe 楷体 Std R" panose="02020400000000000000" pitchFamily="18" charset="-122"/>
              </a:rPr>
              <a:t>手机号</a:t>
            </a:r>
            <a:endParaRPr lang="zh-CN" altLang="en-US" dirty="0">
              <a:latin typeface="Adobe 楷体 Std R" panose="02020400000000000000" pitchFamily="18" charset="-122"/>
              <a:ea typeface="Adobe 楷体 Std R" panose="02020400000000000000" pitchFamily="18" charset="-122"/>
            </a:endParaRPr>
          </a:p>
        </p:txBody>
      </p:sp>
      <p:sp>
        <p:nvSpPr>
          <p:cNvPr id="21" name="标注: 弯曲线形(带强调线) 20"/>
          <p:cNvSpPr/>
          <p:nvPr/>
        </p:nvSpPr>
        <p:spPr>
          <a:xfrm>
            <a:off x="8120734" y="3858820"/>
            <a:ext cx="824811" cy="99231"/>
          </a:xfrm>
          <a:prstGeom prst="accentCallout2">
            <a:avLst>
              <a:gd name="adj1" fmla="val 18750"/>
              <a:gd name="adj2" fmla="val -8333"/>
              <a:gd name="adj3" fmla="val 18750"/>
              <a:gd name="adj4" fmla="val -16667"/>
              <a:gd name="adj5" fmla="val 23855"/>
              <a:gd name="adj6" fmla="val -48365"/>
            </a:avLst>
          </a:prstGeom>
          <a:solidFill>
            <a:schemeClr val="bg1"/>
          </a:solid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p:cNvSpPr txBox="1"/>
          <p:nvPr/>
        </p:nvSpPr>
        <p:spPr>
          <a:xfrm>
            <a:off x="8028632" y="3723769"/>
            <a:ext cx="1110343" cy="369332"/>
          </a:xfrm>
          <a:prstGeom prst="rect">
            <a:avLst/>
          </a:prstGeom>
          <a:noFill/>
        </p:spPr>
        <p:txBody>
          <a:bodyPr wrap="square" rtlCol="0">
            <a:spAutoFit/>
          </a:bodyPr>
          <a:lstStyle/>
          <a:p>
            <a:r>
              <a:rPr lang="zh-CN" altLang="en-US" dirty="0">
                <a:latin typeface="Adobe 楷体 Std R" panose="02020400000000000000" pitchFamily="18" charset="-122"/>
                <a:ea typeface="Adobe 楷体 Std R" panose="02020400000000000000" pitchFamily="18" charset="-122"/>
              </a:rPr>
              <a:t>信用分</a:t>
            </a:r>
            <a:endParaRPr lang="zh-CN" altLang="en-US" dirty="0">
              <a:latin typeface="Adobe 楷体 Std R" panose="02020400000000000000" pitchFamily="18" charset="-122"/>
              <a:ea typeface="Adobe 楷体 Std R" panose="02020400000000000000" pitchFamily="18" charset="-122"/>
            </a:endParaRPr>
          </a:p>
        </p:txBody>
      </p:sp>
      <p:sp>
        <p:nvSpPr>
          <p:cNvPr id="3" name="标注: 弯曲线形(带强调线) 2"/>
          <p:cNvSpPr/>
          <p:nvPr/>
        </p:nvSpPr>
        <p:spPr>
          <a:xfrm rot="5400000">
            <a:off x="5331236" y="4898571"/>
            <a:ext cx="750938" cy="793708"/>
          </a:xfrm>
          <a:prstGeom prst="accentCallout2">
            <a:avLst>
              <a:gd name="adj1" fmla="val 18750"/>
              <a:gd name="adj2" fmla="val -8333"/>
              <a:gd name="adj3" fmla="val 18750"/>
              <a:gd name="adj4" fmla="val -16667"/>
              <a:gd name="adj5" fmla="val -22456"/>
              <a:gd name="adj6" fmla="val -62323"/>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标注: 弯曲线形(带强调线) 22"/>
          <p:cNvSpPr/>
          <p:nvPr/>
        </p:nvSpPr>
        <p:spPr>
          <a:xfrm rot="5400000">
            <a:off x="6458376" y="5151739"/>
            <a:ext cx="824960" cy="361393"/>
          </a:xfrm>
          <a:prstGeom prst="accentCallout2">
            <a:avLst>
              <a:gd name="adj1" fmla="val 18750"/>
              <a:gd name="adj2" fmla="val -8333"/>
              <a:gd name="adj3" fmla="val 18750"/>
              <a:gd name="adj4" fmla="val -16667"/>
              <a:gd name="adj5" fmla="val 27948"/>
              <a:gd name="adj6" fmla="val -55499"/>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文本框 23"/>
          <p:cNvSpPr txBox="1"/>
          <p:nvPr/>
        </p:nvSpPr>
        <p:spPr>
          <a:xfrm>
            <a:off x="6369186" y="4915602"/>
            <a:ext cx="1905922" cy="646331"/>
          </a:xfrm>
          <a:prstGeom prst="rect">
            <a:avLst/>
          </a:prstGeom>
          <a:noFill/>
        </p:spPr>
        <p:txBody>
          <a:bodyPr wrap="square" rtlCol="0">
            <a:spAutoFit/>
          </a:bodyPr>
          <a:lstStyle/>
          <a:p>
            <a:r>
              <a:rPr lang="zh-CN" altLang="en-US" dirty="0">
                <a:latin typeface="Adobe 楷体 Std R" panose="02020400000000000000" pitchFamily="18" charset="-122"/>
                <a:ea typeface="Adobe 楷体 Std R" panose="02020400000000000000" pitchFamily="18" charset="-122"/>
              </a:rPr>
              <a:t>点击修改</a:t>
            </a:r>
            <a:endParaRPr lang="en-US" altLang="zh-CN" dirty="0">
              <a:latin typeface="Adobe 楷体 Std R" panose="02020400000000000000" pitchFamily="18" charset="-122"/>
              <a:ea typeface="Adobe 楷体 Std R" panose="02020400000000000000" pitchFamily="18" charset="-122"/>
            </a:endParaRPr>
          </a:p>
          <a:p>
            <a:r>
              <a:rPr lang="zh-CN" altLang="en-US" dirty="0">
                <a:latin typeface="Adobe 楷体 Std R" panose="02020400000000000000" pitchFamily="18" charset="-122"/>
                <a:ea typeface="Adobe 楷体 Std R" panose="02020400000000000000" pitchFamily="18" charset="-122"/>
              </a:rPr>
              <a:t>登录密码</a:t>
            </a:r>
            <a:endParaRPr lang="zh-CN" altLang="en-US" dirty="0">
              <a:latin typeface="Adobe 楷体 Std R" panose="02020400000000000000" pitchFamily="18" charset="-122"/>
              <a:ea typeface="Adobe 楷体 Std R" panose="02020400000000000000" pitchFamily="18" charset="-122"/>
            </a:endParaRPr>
          </a:p>
        </p:txBody>
      </p:sp>
      <p:sp>
        <p:nvSpPr>
          <p:cNvPr id="25" name="标注: 弯曲线形(带强调线) 24"/>
          <p:cNvSpPr/>
          <p:nvPr/>
        </p:nvSpPr>
        <p:spPr>
          <a:xfrm rot="5400000">
            <a:off x="7406368" y="5151740"/>
            <a:ext cx="824960" cy="361393"/>
          </a:xfrm>
          <a:prstGeom prst="accentCallout2">
            <a:avLst>
              <a:gd name="adj1" fmla="val 18750"/>
              <a:gd name="adj2" fmla="val -8333"/>
              <a:gd name="adj3" fmla="val 18750"/>
              <a:gd name="adj4" fmla="val -16667"/>
              <a:gd name="adj5" fmla="val 96625"/>
              <a:gd name="adj6" fmla="val -60250"/>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框 25"/>
          <p:cNvSpPr txBox="1"/>
          <p:nvPr/>
        </p:nvSpPr>
        <p:spPr>
          <a:xfrm>
            <a:off x="7475171" y="4937373"/>
            <a:ext cx="1905922" cy="646331"/>
          </a:xfrm>
          <a:prstGeom prst="rect">
            <a:avLst/>
          </a:prstGeom>
          <a:noFill/>
        </p:spPr>
        <p:txBody>
          <a:bodyPr wrap="square" rtlCol="0">
            <a:spAutoFit/>
          </a:bodyPr>
          <a:lstStyle/>
          <a:p>
            <a:r>
              <a:rPr lang="zh-CN" altLang="en-US" dirty="0">
                <a:latin typeface="Adobe 楷体 Std R" panose="02020400000000000000" pitchFamily="18" charset="-122"/>
                <a:ea typeface="Adobe 楷体 Std R" panose="02020400000000000000" pitchFamily="18" charset="-122"/>
              </a:rPr>
              <a:t>  点击</a:t>
            </a:r>
            <a:endParaRPr lang="en-US" altLang="zh-CN" dirty="0">
              <a:latin typeface="Adobe 楷体 Std R" panose="02020400000000000000" pitchFamily="18" charset="-122"/>
              <a:ea typeface="Adobe 楷体 Std R" panose="02020400000000000000" pitchFamily="18" charset="-122"/>
            </a:endParaRPr>
          </a:p>
          <a:p>
            <a:r>
              <a:rPr lang="zh-CN" altLang="en-US" dirty="0">
                <a:latin typeface="Adobe 楷体 Std R" panose="02020400000000000000" pitchFamily="18" charset="-122"/>
                <a:ea typeface="Adobe 楷体 Std R" panose="02020400000000000000" pitchFamily="18" charset="-122"/>
              </a:rPr>
              <a:t>退出登录</a:t>
            </a:r>
            <a:endParaRPr lang="zh-CN" altLang="en-US" dirty="0">
              <a:latin typeface="Adobe 楷体 Std R" panose="02020400000000000000" pitchFamily="18" charset="-122"/>
              <a:ea typeface="Adobe 楷体 Std R" panose="02020400000000000000" pitchFamily="18" charset="-122"/>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4306388" y="94731"/>
            <a:ext cx="3579223" cy="461665"/>
          </a:xfrm>
          <a:prstGeom prst="rect">
            <a:avLst/>
          </a:prstGeom>
          <a:noFill/>
        </p:spPr>
        <p:txBody>
          <a:bodyPr wrap="square" rtlCol="0">
            <a:spAutoFit/>
          </a:bodyPr>
          <a:lstStyle/>
          <a:p>
            <a:pPr algn="ctr"/>
            <a:r>
              <a:rPr lang="zh-CN" altLang="en-US" sz="2400" b="1" dirty="0">
                <a:latin typeface="微软雅黑" panose="020B0503020204020204" pitchFamily="34" charset="-122"/>
                <a:ea typeface="微软雅黑" panose="020B0503020204020204" pitchFamily="34" charset="-122"/>
              </a:rPr>
              <a:t>账号设置页面</a:t>
            </a:r>
            <a:endParaRPr lang="zh-CN" altLang="en-US" sz="2400" b="1" dirty="0">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0" y="544705"/>
            <a:ext cx="12192000" cy="6291110"/>
          </a:xfrm>
          <a:prstGeom prst="rect">
            <a:avLst/>
          </a:prstGeom>
        </p:spPr>
      </p:pic>
      <p:sp>
        <p:nvSpPr>
          <p:cNvPr id="6" name="标注: 弯曲线形(带强调线) 5"/>
          <p:cNvSpPr/>
          <p:nvPr/>
        </p:nvSpPr>
        <p:spPr>
          <a:xfrm rot="10800000">
            <a:off x="574762" y="4075610"/>
            <a:ext cx="2490642" cy="1619584"/>
          </a:xfrm>
          <a:prstGeom prst="accentCallout2">
            <a:avLst/>
          </a:pr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574762" y="4140922"/>
            <a:ext cx="2490643" cy="1554272"/>
          </a:xfrm>
          <a:prstGeom prst="rect">
            <a:avLst/>
          </a:prstGeom>
          <a:noFill/>
        </p:spPr>
        <p:txBody>
          <a:bodyPr wrap="square" rtlCol="0">
            <a:spAutoFit/>
          </a:bodyPr>
          <a:lstStyle/>
          <a:p>
            <a:r>
              <a:rPr lang="zh-CN" altLang="en-US" sz="1900" dirty="0">
                <a:latin typeface="Adobe 楷体 Std R" panose="02020400000000000000" pitchFamily="18" charset="-122"/>
                <a:ea typeface="Adobe 楷体 Std R" panose="02020400000000000000" pitchFamily="18" charset="-122"/>
              </a:rPr>
              <a:t>修改了手机号、默认赏金等信息之后，</a:t>
            </a:r>
            <a:endParaRPr lang="en-US" altLang="zh-CN" sz="1900" dirty="0">
              <a:latin typeface="Adobe 楷体 Std R" panose="02020400000000000000" pitchFamily="18" charset="-122"/>
              <a:ea typeface="Adobe 楷体 Std R" panose="02020400000000000000" pitchFamily="18" charset="-122"/>
            </a:endParaRPr>
          </a:p>
          <a:p>
            <a:r>
              <a:rPr lang="zh-CN" altLang="en-US" sz="1900" dirty="0">
                <a:latin typeface="Adobe 楷体 Std R" panose="02020400000000000000" pitchFamily="18" charset="-122"/>
                <a:ea typeface="Adobe 楷体 Std R" panose="02020400000000000000" pitchFamily="18" charset="-122"/>
              </a:rPr>
              <a:t>发布任务时</a:t>
            </a:r>
            <a:r>
              <a:rPr lang="zh-CN" altLang="en-US" sz="1900" b="1" u="sng" dirty="0">
                <a:latin typeface="Adobe 楷体 Std R" panose="02020400000000000000" pitchFamily="18" charset="-122"/>
                <a:ea typeface="Adobe 楷体 Std R" panose="02020400000000000000" pitchFamily="18" charset="-122"/>
              </a:rPr>
              <a:t>自动填入的默认信息也会作相应修改。</a:t>
            </a:r>
            <a:endParaRPr lang="zh-CN" altLang="en-US" sz="1900" b="1" u="sng" dirty="0">
              <a:latin typeface="Adobe 楷体 Std R" panose="02020400000000000000" pitchFamily="18" charset="-122"/>
              <a:ea typeface="Adobe 楷体 Std R" panose="02020400000000000000" pitchFamily="18" charset="-122"/>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stretch>
            <a:fillRect/>
          </a:stretch>
        </p:blipFill>
        <p:spPr>
          <a:xfrm>
            <a:off x="0" y="599345"/>
            <a:ext cx="12192000" cy="4405276"/>
          </a:xfrm>
          <a:prstGeom prst="rect">
            <a:avLst/>
          </a:prstGeom>
        </p:spPr>
      </p:pic>
      <p:sp>
        <p:nvSpPr>
          <p:cNvPr id="5" name="文本框 4"/>
          <p:cNvSpPr txBox="1"/>
          <p:nvPr/>
        </p:nvSpPr>
        <p:spPr>
          <a:xfrm>
            <a:off x="4306388" y="146983"/>
            <a:ext cx="3579223" cy="461665"/>
          </a:xfrm>
          <a:prstGeom prst="rect">
            <a:avLst/>
          </a:prstGeom>
          <a:noFill/>
        </p:spPr>
        <p:txBody>
          <a:bodyPr wrap="square" rtlCol="0">
            <a:spAutoFit/>
          </a:bodyPr>
          <a:lstStyle/>
          <a:p>
            <a:pPr algn="ctr"/>
            <a:r>
              <a:rPr lang="zh-CN" altLang="en-US" sz="2400" b="1" dirty="0">
                <a:latin typeface="微软雅黑" panose="020B0503020204020204" pitchFamily="34" charset="-122"/>
                <a:ea typeface="微软雅黑" panose="020B0503020204020204" pitchFamily="34" charset="-122"/>
              </a:rPr>
              <a:t>密码修改页面</a:t>
            </a:r>
            <a:endParaRPr lang="zh-CN" altLang="en-US" sz="2400" b="1" dirty="0">
              <a:latin typeface="微软雅黑" panose="020B0503020204020204" pitchFamily="34" charset="-122"/>
              <a:ea typeface="微软雅黑" panose="020B0503020204020204" pitchFamily="34" charset="-122"/>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stretch>
            <a:fillRect/>
          </a:stretch>
        </p:blipFill>
        <p:spPr>
          <a:xfrm>
            <a:off x="0" y="0"/>
            <a:ext cx="12192000" cy="6858000"/>
          </a:xfrm>
          <a:prstGeom prst="rect">
            <a:avLst/>
          </a:prstGeom>
        </p:spPr>
      </p:pic>
      <p:sp>
        <p:nvSpPr>
          <p:cNvPr id="3" name="文本框 2"/>
          <p:cNvSpPr txBox="1"/>
          <p:nvPr/>
        </p:nvSpPr>
        <p:spPr>
          <a:xfrm>
            <a:off x="3317964" y="2788567"/>
            <a:ext cx="7201989" cy="1015663"/>
          </a:xfrm>
          <a:prstGeom prst="rect">
            <a:avLst/>
          </a:prstGeom>
          <a:noFill/>
        </p:spPr>
        <p:txBody>
          <a:bodyPr wrap="square" rtlCol="0">
            <a:spAutoFit/>
          </a:bodyPr>
          <a:lstStyle/>
          <a:p>
            <a:r>
              <a:rPr lang="zh-CN" altLang="en-US" sz="6000" dirty="0">
                <a:solidFill>
                  <a:schemeClr val="bg1"/>
                </a:solidFill>
                <a:latin typeface="Adobe 黑体 Std R" panose="020B0400000000000000" pitchFamily="34" charset="-122"/>
                <a:ea typeface="Adobe 黑体 Std R" panose="020B0400000000000000" pitchFamily="34" charset="-122"/>
              </a:rPr>
              <a:t>四、可行性分析</a:t>
            </a:r>
            <a:endParaRPr lang="zh-CN" altLang="en-US" sz="6000" dirty="0">
              <a:solidFill>
                <a:schemeClr val="bg1"/>
              </a:solidFill>
              <a:latin typeface="Adobe 黑体 Std R" panose="020B0400000000000000" pitchFamily="34" charset="-122"/>
              <a:ea typeface="Adobe 黑体 Std R" panose="020B0400000000000000" pitchFamily="34" charset="-122"/>
            </a:endParaRPr>
          </a:p>
        </p:txBody>
      </p:sp>
      <p:sp>
        <p:nvSpPr>
          <p:cNvPr id="5" name="文本框 4"/>
          <p:cNvSpPr txBox="1"/>
          <p:nvPr/>
        </p:nvSpPr>
        <p:spPr>
          <a:xfrm>
            <a:off x="5191218" y="3949880"/>
            <a:ext cx="6470467" cy="1446550"/>
          </a:xfrm>
          <a:prstGeom prst="rect">
            <a:avLst/>
          </a:prstGeom>
          <a:noFill/>
        </p:spPr>
        <p:txBody>
          <a:bodyPr wrap="square" rtlCol="0">
            <a:spAutoFit/>
          </a:bodyPr>
          <a:lstStyle/>
          <a:p>
            <a:r>
              <a:rPr lang="en-US" altLang="zh-CN" sz="2200" dirty="0">
                <a:solidFill>
                  <a:schemeClr val="bg1"/>
                </a:solidFill>
                <a:latin typeface="Adobe 楷体 Std R" panose="02020400000000000000" pitchFamily="18" charset="-122"/>
                <a:ea typeface="Adobe 楷体 Std R" panose="02020400000000000000" pitchFamily="18" charset="-122"/>
              </a:rPr>
              <a:t>·</a:t>
            </a:r>
            <a:r>
              <a:rPr lang="zh-CN" altLang="en-US" sz="2200" dirty="0">
                <a:solidFill>
                  <a:schemeClr val="bg1"/>
                </a:solidFill>
                <a:latin typeface="Adobe 楷体 Std R" panose="02020400000000000000" pitchFamily="18" charset="-122"/>
                <a:ea typeface="Adobe 楷体 Std R" panose="02020400000000000000" pitchFamily="18" charset="-122"/>
              </a:rPr>
              <a:t>安全性</a:t>
            </a:r>
            <a:endParaRPr lang="en-US" altLang="zh-CN" sz="2200" dirty="0">
              <a:solidFill>
                <a:schemeClr val="bg1"/>
              </a:solidFill>
              <a:latin typeface="Adobe 楷体 Std R" panose="02020400000000000000" pitchFamily="18" charset="-122"/>
              <a:ea typeface="Adobe 楷体 Std R" panose="02020400000000000000" pitchFamily="18" charset="-122"/>
            </a:endParaRPr>
          </a:p>
          <a:p>
            <a:r>
              <a:rPr lang="en-US" altLang="zh-CN" sz="2200" dirty="0">
                <a:solidFill>
                  <a:schemeClr val="bg1"/>
                </a:solidFill>
                <a:latin typeface="Adobe 楷体 Std R" panose="02020400000000000000" pitchFamily="18" charset="-122"/>
                <a:ea typeface="Adobe 楷体 Std R" panose="02020400000000000000" pitchFamily="18" charset="-122"/>
              </a:rPr>
              <a:t>·</a:t>
            </a:r>
            <a:r>
              <a:rPr lang="zh-CN" altLang="en-US" sz="2200" dirty="0">
                <a:solidFill>
                  <a:schemeClr val="bg1"/>
                </a:solidFill>
                <a:latin typeface="Adobe 楷体 Std R" panose="02020400000000000000" pitchFamily="18" charset="-122"/>
                <a:ea typeface="Adobe 楷体 Std R" panose="02020400000000000000" pitchFamily="18" charset="-122"/>
              </a:rPr>
              <a:t>方便性</a:t>
            </a:r>
            <a:endParaRPr lang="en-US" altLang="zh-CN" sz="2200" dirty="0">
              <a:solidFill>
                <a:schemeClr val="bg1"/>
              </a:solidFill>
              <a:latin typeface="Adobe 楷体 Std R" panose="02020400000000000000" pitchFamily="18" charset="-122"/>
              <a:ea typeface="Adobe 楷体 Std R" panose="02020400000000000000" pitchFamily="18" charset="-122"/>
            </a:endParaRPr>
          </a:p>
          <a:p>
            <a:r>
              <a:rPr lang="en-US" altLang="zh-CN" sz="2200" dirty="0">
                <a:solidFill>
                  <a:schemeClr val="bg1"/>
                </a:solidFill>
                <a:latin typeface="Adobe 楷体 Std R" panose="02020400000000000000" pitchFamily="18" charset="-122"/>
                <a:ea typeface="Adobe 楷体 Std R" panose="02020400000000000000" pitchFamily="18" charset="-122"/>
              </a:rPr>
              <a:t>·</a:t>
            </a:r>
            <a:r>
              <a:rPr lang="zh-CN" altLang="en-US" sz="2200" dirty="0">
                <a:solidFill>
                  <a:schemeClr val="bg1"/>
                </a:solidFill>
                <a:latin typeface="Adobe 楷体 Std R" panose="02020400000000000000" pitchFamily="18" charset="-122"/>
                <a:ea typeface="Adobe 楷体 Std R" panose="02020400000000000000" pitchFamily="18" charset="-122"/>
              </a:rPr>
              <a:t>商业性</a:t>
            </a:r>
            <a:endParaRPr lang="en-US" altLang="zh-CN" sz="2200" dirty="0">
              <a:solidFill>
                <a:schemeClr val="bg1"/>
              </a:solidFill>
              <a:latin typeface="Adobe 楷体 Std R" panose="02020400000000000000" pitchFamily="18" charset="-122"/>
              <a:ea typeface="Adobe 楷体 Std R" panose="02020400000000000000" pitchFamily="18" charset="-122"/>
            </a:endParaRPr>
          </a:p>
          <a:p>
            <a:endParaRPr lang="zh-CN" altLang="en-US" sz="2200" dirty="0">
              <a:solidFill>
                <a:schemeClr val="bg1"/>
              </a:solidFill>
              <a:latin typeface="Adobe 楷体 Std R" panose="02020400000000000000" pitchFamily="18" charset="-122"/>
              <a:ea typeface="Adobe 楷体 Std R" panose="02020400000000000000" pitchFamily="18" charset="-122"/>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0" y="0"/>
            <a:ext cx="12192000" cy="6858000"/>
          </a:xfrm>
          <a:prstGeom prst="rect">
            <a:avLst/>
          </a:prstGeom>
        </p:spPr>
      </p:pic>
      <p:sp>
        <p:nvSpPr>
          <p:cNvPr id="5" name="文本框 4"/>
          <p:cNvSpPr txBox="1"/>
          <p:nvPr/>
        </p:nvSpPr>
        <p:spPr>
          <a:xfrm>
            <a:off x="609601" y="398060"/>
            <a:ext cx="1885406" cy="523220"/>
          </a:xfrm>
          <a:prstGeom prst="rect">
            <a:avLst/>
          </a:prstGeom>
          <a:noFill/>
        </p:spPr>
        <p:txBody>
          <a:bodyPr wrap="square" rtlCol="0">
            <a:spAutoFit/>
          </a:bodyPr>
          <a:lstStyle/>
          <a:p>
            <a:r>
              <a:rPr lang="zh-CN" altLang="en-US" sz="2800" dirty="0">
                <a:solidFill>
                  <a:schemeClr val="bg1"/>
                </a:solidFill>
                <a:latin typeface="微软雅黑" panose="020B0503020204020204" pitchFamily="34" charset="-122"/>
                <a:ea typeface="微软雅黑" panose="020B0503020204020204" pitchFamily="34" charset="-122"/>
              </a:rPr>
              <a:t>安全性：</a:t>
            </a:r>
            <a:endParaRPr lang="zh-CN" altLang="en-US" sz="2400" dirty="0">
              <a:solidFill>
                <a:schemeClr val="bg1"/>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248194" y="2340895"/>
            <a:ext cx="8739051" cy="3831818"/>
          </a:xfrm>
          <a:prstGeom prst="rect">
            <a:avLst/>
          </a:prstGeom>
          <a:noFill/>
        </p:spPr>
        <p:txBody>
          <a:bodyPr wrap="square" rtlCol="0">
            <a:spAutoFit/>
          </a:bodyPr>
          <a:lstStyle/>
          <a:p>
            <a:pPr>
              <a:lnSpc>
                <a:spcPct val="150000"/>
              </a:lnSpc>
            </a:pPr>
            <a:r>
              <a:rPr lang="zh-CN" altLang="en-US" sz="2200" dirty="0">
                <a:solidFill>
                  <a:schemeClr val="bg1"/>
                </a:solidFill>
                <a:latin typeface="Adobe 黑体 Std R" panose="020B0400000000000000" pitchFamily="34" charset="-122"/>
                <a:ea typeface="Adobe 黑体 Std R" panose="020B0400000000000000" pitchFamily="34" charset="-122"/>
              </a:rPr>
              <a:t>应对策略：</a:t>
            </a:r>
            <a:endParaRPr lang="en-US" altLang="zh-CN" sz="2200" dirty="0">
              <a:solidFill>
                <a:schemeClr val="bg1"/>
              </a:solidFill>
              <a:latin typeface="Adobe 黑体 Std R" panose="020B0400000000000000" pitchFamily="34" charset="-122"/>
              <a:ea typeface="Adobe 黑体 Std R" panose="020B0400000000000000" pitchFamily="34" charset="-122"/>
            </a:endParaRPr>
          </a:p>
          <a:p>
            <a:pPr marL="457200" indent="-457200">
              <a:lnSpc>
                <a:spcPct val="150000"/>
              </a:lnSpc>
              <a:buAutoNum type="arabicPeriod"/>
            </a:pPr>
            <a:r>
              <a:rPr lang="zh-CN" altLang="en-US" sz="2000" dirty="0">
                <a:solidFill>
                  <a:schemeClr val="bg1"/>
                </a:solidFill>
                <a:latin typeface="Adobe 黑体 Std R" panose="020B0400000000000000" pitchFamily="34" charset="-122"/>
                <a:ea typeface="Adobe 黑体 Std R" panose="020B0400000000000000" pitchFamily="34" charset="-122"/>
              </a:rPr>
              <a:t>网站中的用户注册全部采用华科学生</a:t>
            </a:r>
            <a:r>
              <a:rPr lang="zh-CN" altLang="en-US" sz="2000" b="1" dirty="0">
                <a:solidFill>
                  <a:srgbClr val="FF6600"/>
                </a:solidFill>
                <a:latin typeface="Adobe 黑体 Std R" panose="020B0400000000000000" pitchFamily="34" charset="-122"/>
                <a:ea typeface="Adobe 黑体 Std R" panose="020B0400000000000000" pitchFamily="34" charset="-122"/>
              </a:rPr>
              <a:t>独有的</a:t>
            </a:r>
            <a:r>
              <a:rPr lang="en-US" altLang="zh-CN" sz="2000" b="1" dirty="0">
                <a:solidFill>
                  <a:srgbClr val="FF6600"/>
                </a:solidFill>
                <a:latin typeface="Adobe 黑体 Std R" panose="020B0400000000000000" pitchFamily="34" charset="-122"/>
                <a:ea typeface="Adobe 黑体 Std R" panose="020B0400000000000000" pitchFamily="34" charset="-122"/>
              </a:rPr>
              <a:t>hub</a:t>
            </a:r>
            <a:r>
              <a:rPr lang="zh-CN" altLang="en-US" sz="2000" b="1" dirty="0">
                <a:solidFill>
                  <a:srgbClr val="FF6600"/>
                </a:solidFill>
                <a:latin typeface="Adobe 黑体 Std R" panose="020B0400000000000000" pitchFamily="34" charset="-122"/>
                <a:ea typeface="Adobe 黑体 Std R" panose="020B0400000000000000" pitchFamily="34" charset="-122"/>
              </a:rPr>
              <a:t>账号与密码</a:t>
            </a:r>
            <a:r>
              <a:rPr lang="zh-CN" altLang="en-US" sz="2000" dirty="0">
                <a:solidFill>
                  <a:schemeClr val="bg1"/>
                </a:solidFill>
                <a:latin typeface="Adobe 黑体 Std R" panose="020B0400000000000000" pitchFamily="34" charset="-122"/>
                <a:ea typeface="Adobe 黑体 Std R" panose="020B0400000000000000" pitchFamily="34" charset="-122"/>
              </a:rPr>
              <a:t>（注：</a:t>
            </a:r>
            <a:r>
              <a:rPr lang="en-US" altLang="zh-CN" sz="2000" dirty="0">
                <a:solidFill>
                  <a:schemeClr val="bg1"/>
                </a:solidFill>
                <a:latin typeface="Adobe 黑体 Std R" panose="020B0400000000000000" pitchFamily="34" charset="-122"/>
                <a:ea typeface="Adobe 黑体 Std R" panose="020B0400000000000000" pitchFamily="34" charset="-122"/>
              </a:rPr>
              <a:t>hub</a:t>
            </a:r>
            <a:r>
              <a:rPr lang="zh-CN" altLang="en-US" sz="2000" dirty="0">
                <a:solidFill>
                  <a:schemeClr val="bg1"/>
                </a:solidFill>
                <a:latin typeface="Adobe 黑体 Std R" panose="020B0400000000000000" pitchFamily="34" charset="-122"/>
                <a:ea typeface="Adobe 黑体 Std R" panose="020B0400000000000000" pitchFamily="34" charset="-122"/>
              </a:rPr>
              <a:t>系统是华科官方信息服务平台，系统内会显示成绩信息等，没有学生会将此账户告诉别人），将用户限制为华科学生，</a:t>
            </a:r>
            <a:r>
              <a:rPr lang="zh-CN" altLang="en-US" sz="2000" b="1" dirty="0">
                <a:solidFill>
                  <a:srgbClr val="FF6600"/>
                </a:solidFill>
                <a:latin typeface="Adobe 黑体 Std R" panose="020B0400000000000000" pitchFamily="34" charset="-122"/>
                <a:ea typeface="Adobe 黑体 Std R" panose="020B0400000000000000" pitchFamily="34" charset="-122"/>
              </a:rPr>
              <a:t>避免社会人士登录</a:t>
            </a:r>
            <a:r>
              <a:rPr lang="zh-CN" altLang="en-US" sz="2000" dirty="0">
                <a:solidFill>
                  <a:schemeClr val="bg1"/>
                </a:solidFill>
                <a:latin typeface="Adobe 黑体 Std R" panose="020B0400000000000000" pitchFamily="34" charset="-122"/>
                <a:ea typeface="Adobe 黑体 Std R" panose="020B0400000000000000" pitchFamily="34" charset="-122"/>
              </a:rPr>
              <a:t>。</a:t>
            </a:r>
            <a:endParaRPr lang="en-US" altLang="zh-CN" sz="2000" dirty="0">
              <a:solidFill>
                <a:schemeClr val="bg1"/>
              </a:solidFill>
              <a:latin typeface="Adobe 黑体 Std R" panose="020B0400000000000000" pitchFamily="34" charset="-122"/>
              <a:ea typeface="Adobe 黑体 Std R" panose="020B0400000000000000" pitchFamily="34" charset="-122"/>
            </a:endParaRPr>
          </a:p>
          <a:p>
            <a:pPr marL="457200" indent="-457200">
              <a:lnSpc>
                <a:spcPct val="150000"/>
              </a:lnSpc>
              <a:buAutoNum type="arabicPeriod"/>
            </a:pPr>
            <a:r>
              <a:rPr lang="zh-CN" altLang="en-US" sz="2000" dirty="0">
                <a:solidFill>
                  <a:schemeClr val="bg1"/>
                </a:solidFill>
                <a:latin typeface="Adobe 黑体 Std R" panose="020B0400000000000000" pitchFamily="34" charset="-122"/>
                <a:ea typeface="Adobe 黑体 Std R" panose="020B0400000000000000" pitchFamily="34" charset="-122"/>
              </a:rPr>
              <a:t>在每个任务完成后，任务发布者与帮取快递者会互相</a:t>
            </a:r>
            <a:r>
              <a:rPr lang="zh-CN" altLang="en-US" sz="2000" b="1" dirty="0">
                <a:solidFill>
                  <a:srgbClr val="FF6600"/>
                </a:solidFill>
                <a:latin typeface="Adobe 黑体 Std R" panose="020B0400000000000000" pitchFamily="34" charset="-122"/>
                <a:ea typeface="Adobe 黑体 Std R" panose="020B0400000000000000" pitchFamily="34" charset="-122"/>
              </a:rPr>
              <a:t>进行评价</a:t>
            </a:r>
            <a:r>
              <a:rPr lang="zh-CN" altLang="en-US" sz="2000" dirty="0">
                <a:solidFill>
                  <a:schemeClr val="bg1"/>
                </a:solidFill>
                <a:latin typeface="Adobe 黑体 Std R" panose="020B0400000000000000" pitchFamily="34" charset="-122"/>
                <a:ea typeface="Adobe 黑体 Std R" panose="020B0400000000000000" pitchFamily="34" charset="-122"/>
              </a:rPr>
              <a:t>，评分会</a:t>
            </a:r>
            <a:r>
              <a:rPr lang="zh-CN" altLang="en-US" sz="2000" b="1" dirty="0">
                <a:solidFill>
                  <a:srgbClr val="FF6600"/>
                </a:solidFill>
                <a:latin typeface="Adobe 黑体 Std R" panose="020B0400000000000000" pitchFamily="34" charset="-122"/>
                <a:ea typeface="Adobe 黑体 Std R" panose="020B0400000000000000" pitchFamily="34" charset="-122"/>
              </a:rPr>
              <a:t>实时显示在个人信息栏</a:t>
            </a:r>
            <a:r>
              <a:rPr lang="zh-CN" altLang="en-US" sz="2000" dirty="0">
                <a:solidFill>
                  <a:schemeClr val="bg1"/>
                </a:solidFill>
                <a:latin typeface="Adobe 黑体 Std R" panose="020B0400000000000000" pitchFamily="34" charset="-122"/>
                <a:ea typeface="Adobe 黑体 Std R" panose="020B0400000000000000" pitchFamily="34" charset="-122"/>
              </a:rPr>
              <a:t>里。对于评分低的同学，其他人可以选择不与其合作。</a:t>
            </a:r>
            <a:endParaRPr lang="en-US" altLang="zh-CN" sz="2000" dirty="0">
              <a:solidFill>
                <a:schemeClr val="bg1"/>
              </a:solidFill>
              <a:latin typeface="Adobe 黑体 Std R" panose="020B0400000000000000" pitchFamily="34" charset="-122"/>
              <a:ea typeface="Adobe 黑体 Std R" panose="020B0400000000000000" pitchFamily="34" charset="-122"/>
            </a:endParaRPr>
          </a:p>
          <a:p>
            <a:pPr marL="457200" indent="-457200">
              <a:lnSpc>
                <a:spcPct val="150000"/>
              </a:lnSpc>
              <a:buAutoNum type="arabicPeriod"/>
            </a:pPr>
            <a:r>
              <a:rPr lang="zh-CN" altLang="en-US" sz="2000" dirty="0">
                <a:solidFill>
                  <a:schemeClr val="bg1"/>
                </a:solidFill>
                <a:latin typeface="Adobe 黑体 Std R" panose="020B0400000000000000" pitchFamily="34" charset="-122"/>
                <a:ea typeface="Adobe 黑体 Std R" panose="020B0400000000000000" pitchFamily="34" charset="-122"/>
              </a:rPr>
              <a:t>对于贵重包裹，我们不建议（一般人也不会）选择代取快递服务。</a:t>
            </a:r>
            <a:endParaRPr lang="zh-CN" altLang="en-US" sz="2000" dirty="0">
              <a:solidFill>
                <a:schemeClr val="bg1"/>
              </a:solidFill>
              <a:latin typeface="Adobe 黑体 Std R" panose="020B0400000000000000" pitchFamily="34" charset="-122"/>
              <a:ea typeface="Adobe 黑体 Std R" panose="020B0400000000000000" pitchFamily="34" charset="-122"/>
            </a:endParaRPr>
          </a:p>
        </p:txBody>
      </p:sp>
      <p:sp>
        <p:nvSpPr>
          <p:cNvPr id="7" name="文本框 6"/>
          <p:cNvSpPr txBox="1"/>
          <p:nvPr/>
        </p:nvSpPr>
        <p:spPr>
          <a:xfrm>
            <a:off x="1815737" y="1040940"/>
            <a:ext cx="8861381" cy="1107996"/>
          </a:xfrm>
          <a:prstGeom prst="rect">
            <a:avLst/>
          </a:prstGeom>
          <a:noFill/>
        </p:spPr>
        <p:txBody>
          <a:bodyPr wrap="square" rtlCol="0">
            <a:spAutoFit/>
          </a:bodyPr>
          <a:lstStyle/>
          <a:p>
            <a:pPr>
              <a:lnSpc>
                <a:spcPct val="150000"/>
              </a:lnSpc>
            </a:pPr>
            <a:r>
              <a:rPr lang="zh-CN" altLang="en-US" sz="2200" dirty="0">
                <a:solidFill>
                  <a:schemeClr val="bg1"/>
                </a:solidFill>
                <a:latin typeface="Adobe 黑体 Std R" panose="020B0400000000000000" pitchFamily="34" charset="-122"/>
                <a:ea typeface="Adobe 黑体 Std R" panose="020B0400000000000000" pitchFamily="34" charset="-122"/>
              </a:rPr>
              <a:t>潜在安全隐患：</a:t>
            </a:r>
            <a:endParaRPr lang="en-US" altLang="zh-CN" sz="2200" dirty="0">
              <a:solidFill>
                <a:schemeClr val="bg1"/>
              </a:solidFill>
              <a:latin typeface="Adobe 黑体 Std R" panose="020B0400000000000000" pitchFamily="34" charset="-122"/>
              <a:ea typeface="Adobe 黑体 Std R" panose="020B0400000000000000" pitchFamily="34" charset="-122"/>
            </a:endParaRPr>
          </a:p>
          <a:p>
            <a:pPr>
              <a:lnSpc>
                <a:spcPct val="150000"/>
              </a:lnSpc>
            </a:pPr>
            <a:r>
              <a:rPr lang="zh-CN" altLang="en-US" sz="2200" dirty="0">
                <a:solidFill>
                  <a:schemeClr val="bg1"/>
                </a:solidFill>
                <a:latin typeface="Adobe 黑体 Std R" panose="020B0400000000000000" pitchFamily="34" charset="-122"/>
                <a:ea typeface="Adobe 黑体 Std R" panose="020B0400000000000000" pitchFamily="34" charset="-122"/>
              </a:rPr>
              <a:t>某人注册虚假账号，取完包裹后据为己有，使任务发布者出现财产损失。</a:t>
            </a:r>
            <a:endParaRPr lang="zh-CN" altLang="en-US" sz="2200" dirty="0">
              <a:latin typeface="Adobe 黑体 Std R" panose="020B0400000000000000" pitchFamily="34" charset="-122"/>
              <a:ea typeface="Adobe 黑体 Std R" panose="020B0400000000000000" pitchFamily="34" charset="-122"/>
            </a:endParaRPr>
          </a:p>
        </p:txBody>
      </p:sp>
      <p:pic>
        <p:nvPicPr>
          <p:cNvPr id="4" name="图片 3"/>
          <p:cNvPicPr>
            <a:picLocks noChangeAspect="1"/>
          </p:cNvPicPr>
          <p:nvPr/>
        </p:nvPicPr>
        <p:blipFill>
          <a:blip r:embed="rId2"/>
          <a:stretch>
            <a:fillRect/>
          </a:stretch>
        </p:blipFill>
        <p:spPr>
          <a:xfrm>
            <a:off x="8987245" y="2672016"/>
            <a:ext cx="3093709" cy="2406218"/>
          </a:xfrm>
          <a:prstGeom prst="rect">
            <a:avLst/>
          </a:prstGeom>
        </p:spPr>
      </p:pic>
      <p:sp>
        <p:nvSpPr>
          <p:cNvPr id="8" name="矩形 7"/>
          <p:cNvSpPr/>
          <p:nvPr/>
        </p:nvSpPr>
        <p:spPr>
          <a:xfrm>
            <a:off x="9013370" y="3790467"/>
            <a:ext cx="705395" cy="520278"/>
          </a:xfrm>
          <a:prstGeom prst="rect">
            <a:avLst/>
          </a:prstGeom>
          <a:noFill/>
          <a:ln w="34925">
            <a:solidFill>
              <a:srgbClr val="FF0000"/>
            </a:solidFill>
          </a:ln>
          <a:effectLst>
            <a:outerShdw blurRad="107950" dist="12700" dir="5400000" algn="ctr">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stretch>
            <a:fillRect/>
          </a:stretch>
        </p:blipFill>
        <p:spPr>
          <a:xfrm>
            <a:off x="0" y="0"/>
            <a:ext cx="12192000" cy="6858000"/>
          </a:xfrm>
          <a:prstGeom prst="rect">
            <a:avLst/>
          </a:prstGeom>
        </p:spPr>
      </p:pic>
      <p:sp>
        <p:nvSpPr>
          <p:cNvPr id="3" name="文本框 2"/>
          <p:cNvSpPr txBox="1"/>
          <p:nvPr/>
        </p:nvSpPr>
        <p:spPr>
          <a:xfrm>
            <a:off x="3418114" y="3154327"/>
            <a:ext cx="5138057" cy="1015663"/>
          </a:xfrm>
          <a:prstGeom prst="rect">
            <a:avLst/>
          </a:prstGeom>
          <a:noFill/>
        </p:spPr>
        <p:txBody>
          <a:bodyPr wrap="square" rtlCol="0">
            <a:spAutoFit/>
          </a:bodyPr>
          <a:lstStyle/>
          <a:p>
            <a:r>
              <a:rPr lang="zh-CN" altLang="en-US" sz="6000" dirty="0">
                <a:solidFill>
                  <a:schemeClr val="bg1"/>
                </a:solidFill>
                <a:latin typeface="Adobe 黑体 Std R" panose="020B0400000000000000" pitchFamily="34" charset="-122"/>
                <a:ea typeface="Adobe 黑体 Std R" panose="020B0400000000000000" pitchFamily="34" charset="-122"/>
              </a:rPr>
              <a:t>一、作品概述</a:t>
            </a:r>
            <a:endParaRPr lang="zh-CN" altLang="en-US" sz="6000" dirty="0">
              <a:solidFill>
                <a:schemeClr val="bg1"/>
              </a:solidFill>
              <a:latin typeface="Adobe 黑体 Std R" panose="020B0400000000000000" pitchFamily="34" charset="-122"/>
              <a:ea typeface="Adobe 黑体 Std R" panose="020B0400000000000000" pitchFamily="34" charset="-122"/>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0" y="0"/>
            <a:ext cx="12192000" cy="6858000"/>
          </a:xfrm>
          <a:prstGeom prst="rect">
            <a:avLst/>
          </a:prstGeom>
        </p:spPr>
      </p:pic>
      <p:sp>
        <p:nvSpPr>
          <p:cNvPr id="5" name="文本框 4"/>
          <p:cNvSpPr txBox="1"/>
          <p:nvPr/>
        </p:nvSpPr>
        <p:spPr>
          <a:xfrm>
            <a:off x="609601" y="398060"/>
            <a:ext cx="1885406" cy="523220"/>
          </a:xfrm>
          <a:prstGeom prst="rect">
            <a:avLst/>
          </a:prstGeom>
          <a:noFill/>
        </p:spPr>
        <p:txBody>
          <a:bodyPr wrap="square" rtlCol="0">
            <a:spAutoFit/>
          </a:bodyPr>
          <a:lstStyle/>
          <a:p>
            <a:r>
              <a:rPr lang="zh-CN" altLang="en-US" sz="2800" dirty="0">
                <a:solidFill>
                  <a:schemeClr val="bg1"/>
                </a:solidFill>
                <a:latin typeface="微软雅黑" panose="020B0503020204020204" pitchFamily="34" charset="-122"/>
                <a:ea typeface="微软雅黑" panose="020B0503020204020204" pitchFamily="34" charset="-122"/>
              </a:rPr>
              <a:t>方便性：</a:t>
            </a:r>
            <a:endParaRPr lang="zh-CN" altLang="en-US" sz="2400" dirty="0">
              <a:solidFill>
                <a:schemeClr val="bg1"/>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1726474" y="2954850"/>
            <a:ext cx="8739051" cy="2754600"/>
          </a:xfrm>
          <a:prstGeom prst="rect">
            <a:avLst/>
          </a:prstGeom>
          <a:noFill/>
        </p:spPr>
        <p:txBody>
          <a:bodyPr wrap="square" rtlCol="0">
            <a:spAutoFit/>
          </a:bodyPr>
          <a:lstStyle/>
          <a:p>
            <a:pPr>
              <a:lnSpc>
                <a:spcPct val="150000"/>
              </a:lnSpc>
            </a:pPr>
            <a:r>
              <a:rPr lang="zh-CN" altLang="en-US" sz="2200" dirty="0">
                <a:solidFill>
                  <a:schemeClr val="bg1"/>
                </a:solidFill>
                <a:latin typeface="Adobe 黑体 Std R" panose="020B0400000000000000" pitchFamily="34" charset="-122"/>
                <a:ea typeface="Adobe 黑体 Std R" panose="020B0400000000000000" pitchFamily="34" charset="-122"/>
              </a:rPr>
              <a:t>应对策略：</a:t>
            </a:r>
            <a:endParaRPr lang="en-US" altLang="zh-CN" sz="2200" dirty="0">
              <a:solidFill>
                <a:schemeClr val="bg1"/>
              </a:solidFill>
              <a:latin typeface="Adobe 黑体 Std R" panose="020B0400000000000000" pitchFamily="34" charset="-122"/>
              <a:ea typeface="Adobe 黑体 Std R" panose="020B0400000000000000" pitchFamily="34" charset="-122"/>
            </a:endParaRPr>
          </a:p>
          <a:p>
            <a:pPr marL="457200" indent="-457200">
              <a:buAutoNum type="arabicPeriod"/>
            </a:pPr>
            <a:r>
              <a:rPr lang="zh-CN" altLang="en-US" sz="2000" dirty="0">
                <a:solidFill>
                  <a:schemeClr val="bg1"/>
                </a:solidFill>
                <a:latin typeface="Adobe 黑体 Std R" panose="020B0400000000000000" pitchFamily="34" charset="-122"/>
                <a:ea typeface="Adobe 黑体 Std R" panose="020B0400000000000000" pitchFamily="34" charset="-122"/>
              </a:rPr>
              <a:t>这个网站的目标就是建成一个为华科学子量身打造的</a:t>
            </a:r>
            <a:r>
              <a:rPr lang="zh-CN" altLang="en-US" sz="2000" b="1" dirty="0">
                <a:solidFill>
                  <a:srgbClr val="FF6600"/>
                </a:solidFill>
                <a:latin typeface="Adobe 黑体 Std R" panose="020B0400000000000000" pitchFamily="34" charset="-122"/>
                <a:ea typeface="Adobe 黑体 Std R" panose="020B0400000000000000" pitchFamily="34" charset="-122"/>
              </a:rPr>
              <a:t>快递互助社区</a:t>
            </a:r>
            <a:r>
              <a:rPr lang="zh-CN" altLang="en-US" sz="2000" dirty="0">
                <a:solidFill>
                  <a:schemeClr val="bg1"/>
                </a:solidFill>
                <a:latin typeface="Adobe 黑体 Std R" panose="020B0400000000000000" pitchFamily="34" charset="-122"/>
                <a:ea typeface="Adobe 黑体 Std R" panose="020B0400000000000000" pitchFamily="34" charset="-122"/>
              </a:rPr>
              <a:t>，我们将有此需求且愿意帮忙取快递的同学集合起来，为他们之间的互助搭建一个桥梁。</a:t>
            </a:r>
            <a:endParaRPr lang="en-US" altLang="zh-CN" sz="2000" dirty="0">
              <a:solidFill>
                <a:schemeClr val="bg1"/>
              </a:solidFill>
              <a:latin typeface="Adobe 黑体 Std R" panose="020B0400000000000000" pitchFamily="34" charset="-122"/>
              <a:ea typeface="Adobe 黑体 Std R" panose="020B0400000000000000" pitchFamily="34" charset="-122"/>
            </a:endParaRPr>
          </a:p>
          <a:p>
            <a:pPr marL="457200" indent="-457200">
              <a:buAutoNum type="arabicPeriod"/>
            </a:pPr>
            <a:r>
              <a:rPr lang="zh-CN" altLang="en-US" sz="2000" dirty="0">
                <a:solidFill>
                  <a:schemeClr val="bg1"/>
                </a:solidFill>
                <a:latin typeface="Adobe 黑体 Std R" panose="020B0400000000000000" pitchFamily="34" charset="-122"/>
                <a:ea typeface="Adobe 黑体 Std R" panose="020B0400000000000000" pitchFamily="34" charset="-122"/>
              </a:rPr>
              <a:t>由于姓名、手机号、赏金、包裹放置地等默认信息一般不会改动，在注册时输入一次，日后</a:t>
            </a:r>
            <a:r>
              <a:rPr lang="zh-CN" altLang="en-US" sz="2000" b="1" dirty="0">
                <a:solidFill>
                  <a:srgbClr val="FF6600"/>
                </a:solidFill>
                <a:latin typeface="Adobe 黑体 Std R" panose="020B0400000000000000" pitchFamily="34" charset="-122"/>
                <a:ea typeface="Adobe 黑体 Std R" panose="020B0400000000000000" pitchFamily="34" charset="-122"/>
              </a:rPr>
              <a:t>发布任务时系统就会自动输入</a:t>
            </a:r>
            <a:r>
              <a:rPr lang="zh-CN" altLang="en-US" sz="2000" dirty="0">
                <a:solidFill>
                  <a:schemeClr val="bg1"/>
                </a:solidFill>
                <a:latin typeface="Adobe 黑体 Std R" panose="020B0400000000000000" pitchFamily="34" charset="-122"/>
                <a:ea typeface="Adobe 黑体 Std R" panose="020B0400000000000000" pitchFamily="34" charset="-122"/>
              </a:rPr>
              <a:t>。大大提高了效率。</a:t>
            </a:r>
            <a:endParaRPr lang="en-US" altLang="zh-CN" sz="2000" dirty="0">
              <a:solidFill>
                <a:schemeClr val="bg1"/>
              </a:solidFill>
              <a:latin typeface="Adobe 黑体 Std R" panose="020B0400000000000000" pitchFamily="34" charset="-122"/>
              <a:ea typeface="Adobe 黑体 Std R" panose="020B0400000000000000" pitchFamily="34" charset="-122"/>
            </a:endParaRPr>
          </a:p>
          <a:p>
            <a:pPr marL="457200" indent="-457200">
              <a:buAutoNum type="arabicPeriod"/>
            </a:pPr>
            <a:r>
              <a:rPr lang="zh-CN" altLang="en-US" sz="2000" dirty="0">
                <a:solidFill>
                  <a:schemeClr val="bg1"/>
                </a:solidFill>
                <a:latin typeface="Adobe 黑体 Std R" panose="020B0400000000000000" pitchFamily="34" charset="-122"/>
                <a:ea typeface="Adobe 黑体 Std R" panose="020B0400000000000000" pitchFamily="34" charset="-122"/>
              </a:rPr>
              <a:t>同学们只需手动输入短信上的取件码和取件地，稍加点击即可完成任务的发布与处理，极具方便性。</a:t>
            </a:r>
            <a:endParaRPr lang="zh-CN" altLang="en-US" sz="2000" dirty="0">
              <a:solidFill>
                <a:schemeClr val="bg1"/>
              </a:solidFill>
              <a:latin typeface="Adobe 黑体 Std R" panose="020B0400000000000000" pitchFamily="34" charset="-122"/>
              <a:ea typeface="Adobe 黑体 Std R" panose="020B0400000000000000" pitchFamily="34" charset="-122"/>
            </a:endParaRPr>
          </a:p>
        </p:txBody>
      </p:sp>
      <p:sp>
        <p:nvSpPr>
          <p:cNvPr id="7" name="文本框 6"/>
          <p:cNvSpPr txBox="1"/>
          <p:nvPr/>
        </p:nvSpPr>
        <p:spPr>
          <a:xfrm>
            <a:off x="1763486" y="1040940"/>
            <a:ext cx="10528663" cy="1615827"/>
          </a:xfrm>
          <a:prstGeom prst="rect">
            <a:avLst/>
          </a:prstGeom>
          <a:noFill/>
        </p:spPr>
        <p:txBody>
          <a:bodyPr wrap="square" rtlCol="0">
            <a:spAutoFit/>
          </a:bodyPr>
          <a:lstStyle/>
          <a:p>
            <a:pPr>
              <a:lnSpc>
                <a:spcPct val="150000"/>
              </a:lnSpc>
            </a:pPr>
            <a:r>
              <a:rPr lang="zh-CN" altLang="en-US" sz="2200" dirty="0">
                <a:solidFill>
                  <a:schemeClr val="bg1"/>
                </a:solidFill>
                <a:latin typeface="Adobe 黑体 Std R" panose="020B0400000000000000" pitchFamily="34" charset="-122"/>
                <a:ea typeface="Adobe 黑体 Std R" panose="020B0400000000000000" pitchFamily="34" charset="-122"/>
              </a:rPr>
              <a:t>潜在需求：</a:t>
            </a:r>
            <a:endParaRPr lang="en-US" altLang="zh-CN" sz="2200" dirty="0">
              <a:solidFill>
                <a:schemeClr val="bg1"/>
              </a:solidFill>
              <a:latin typeface="Adobe 黑体 Std R" panose="020B0400000000000000" pitchFamily="34" charset="-122"/>
              <a:ea typeface="Adobe 黑体 Std R" panose="020B0400000000000000" pitchFamily="34" charset="-122"/>
            </a:endParaRPr>
          </a:p>
          <a:p>
            <a:r>
              <a:rPr lang="en-US" altLang="zh-CN" sz="2000" dirty="0">
                <a:solidFill>
                  <a:schemeClr val="bg1"/>
                </a:solidFill>
                <a:latin typeface="Adobe 黑体 Std R" panose="020B0400000000000000" pitchFamily="34" charset="-122"/>
                <a:ea typeface="Adobe 黑体 Std R" panose="020B0400000000000000" pitchFamily="34" charset="-122"/>
              </a:rPr>
              <a:t>·</a:t>
            </a:r>
            <a:r>
              <a:rPr lang="zh-CN" altLang="en-US" sz="2000" dirty="0">
                <a:solidFill>
                  <a:schemeClr val="bg1"/>
                </a:solidFill>
                <a:latin typeface="Adobe 黑体 Std R" panose="020B0400000000000000" pitchFamily="34" charset="-122"/>
                <a:ea typeface="Adobe 黑体 Std R" panose="020B0400000000000000" pitchFamily="34" charset="-122"/>
              </a:rPr>
              <a:t>有帮取快递需求的学生很多，但往往不能及时找到人，得到帮助。</a:t>
            </a:r>
            <a:endParaRPr lang="en-US" altLang="zh-CN" sz="2000" dirty="0">
              <a:solidFill>
                <a:schemeClr val="bg1"/>
              </a:solidFill>
              <a:latin typeface="Adobe 黑体 Std R" panose="020B0400000000000000" pitchFamily="34" charset="-122"/>
              <a:ea typeface="Adobe 黑体 Std R" panose="020B0400000000000000" pitchFamily="34" charset="-122"/>
            </a:endParaRPr>
          </a:p>
          <a:p>
            <a:r>
              <a:rPr lang="en-US" altLang="zh-CN" sz="2000" dirty="0">
                <a:solidFill>
                  <a:schemeClr val="bg1"/>
                </a:solidFill>
                <a:latin typeface="Adobe 黑体 Std R" panose="020B0400000000000000" pitchFamily="34" charset="-122"/>
                <a:ea typeface="Adobe 黑体 Std R" panose="020B0400000000000000" pitchFamily="34" charset="-122"/>
              </a:rPr>
              <a:t>·</a:t>
            </a:r>
            <a:r>
              <a:rPr lang="zh-CN" altLang="en-US" sz="2000" dirty="0">
                <a:solidFill>
                  <a:schemeClr val="bg1"/>
                </a:solidFill>
                <a:latin typeface="Adobe 黑体 Std R" panose="020B0400000000000000" pitchFamily="34" charset="-122"/>
                <a:ea typeface="Adobe 黑体 Std R" panose="020B0400000000000000" pitchFamily="34" charset="-122"/>
              </a:rPr>
              <a:t>在微信群里发布任务信息，需要逐条手动输入，十分不便。</a:t>
            </a:r>
            <a:endParaRPr lang="en-US" altLang="zh-CN" sz="2000" dirty="0">
              <a:solidFill>
                <a:schemeClr val="bg1"/>
              </a:solidFill>
              <a:latin typeface="Adobe 黑体 Std R" panose="020B0400000000000000" pitchFamily="34" charset="-122"/>
              <a:ea typeface="Adobe 黑体 Std R" panose="020B0400000000000000" pitchFamily="34" charset="-122"/>
            </a:endParaRPr>
          </a:p>
          <a:p>
            <a:r>
              <a:rPr lang="en-US" altLang="zh-CN" sz="2000" dirty="0">
                <a:solidFill>
                  <a:schemeClr val="bg1"/>
                </a:solidFill>
                <a:latin typeface="Adobe 黑体 Std R" panose="020B0400000000000000" pitchFamily="34" charset="-122"/>
                <a:ea typeface="Adobe 黑体 Std R" panose="020B0400000000000000" pitchFamily="34" charset="-122"/>
              </a:rPr>
              <a:t>·</a:t>
            </a:r>
            <a:r>
              <a:rPr lang="zh-CN" altLang="en-US" sz="2000" dirty="0">
                <a:solidFill>
                  <a:schemeClr val="bg1"/>
                </a:solidFill>
                <a:latin typeface="Adobe 黑体 Std R" panose="020B0400000000000000" pitchFamily="34" charset="-122"/>
                <a:ea typeface="Adobe 黑体 Std R" panose="020B0400000000000000" pitchFamily="34" charset="-122"/>
              </a:rPr>
              <a:t>且微信群里的任务信息常会被其它聊天信息淹没</a:t>
            </a:r>
            <a:r>
              <a:rPr lang="zh-CN" altLang="en-US" sz="2200" dirty="0">
                <a:solidFill>
                  <a:schemeClr val="bg1"/>
                </a:solidFill>
                <a:latin typeface="Adobe 黑体 Std R" panose="020B0400000000000000" pitchFamily="34" charset="-122"/>
                <a:ea typeface="Adobe 黑体 Std R" panose="020B0400000000000000" pitchFamily="34" charset="-122"/>
              </a:rPr>
              <a:t>。</a:t>
            </a:r>
            <a:endParaRPr lang="zh-CN" altLang="en-US" sz="2200" dirty="0">
              <a:latin typeface="Adobe 黑体 Std R" panose="020B0400000000000000" pitchFamily="34" charset="-122"/>
              <a:ea typeface="Adobe 黑体 Std R" panose="020B0400000000000000" pitchFamily="34" charset="-122"/>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0" y="0"/>
            <a:ext cx="12192000" cy="6858000"/>
          </a:xfrm>
          <a:prstGeom prst="rect">
            <a:avLst/>
          </a:prstGeom>
        </p:spPr>
      </p:pic>
      <p:sp>
        <p:nvSpPr>
          <p:cNvPr id="5" name="文本框 4"/>
          <p:cNvSpPr txBox="1"/>
          <p:nvPr/>
        </p:nvSpPr>
        <p:spPr>
          <a:xfrm>
            <a:off x="622664" y="424186"/>
            <a:ext cx="1885406" cy="523220"/>
          </a:xfrm>
          <a:prstGeom prst="rect">
            <a:avLst/>
          </a:prstGeom>
          <a:noFill/>
        </p:spPr>
        <p:txBody>
          <a:bodyPr wrap="square" rtlCol="0">
            <a:spAutoFit/>
          </a:bodyPr>
          <a:lstStyle/>
          <a:p>
            <a:r>
              <a:rPr lang="zh-CN" altLang="en-US" sz="2800" dirty="0">
                <a:solidFill>
                  <a:schemeClr val="bg1"/>
                </a:solidFill>
                <a:latin typeface="微软雅黑" panose="020B0503020204020204" pitchFamily="34" charset="-122"/>
                <a:ea typeface="微软雅黑" panose="020B0503020204020204" pitchFamily="34" charset="-122"/>
              </a:rPr>
              <a:t>商业性：</a:t>
            </a:r>
            <a:endParaRPr lang="zh-CN" altLang="en-US" sz="2400" dirty="0">
              <a:solidFill>
                <a:schemeClr val="bg1"/>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1552304" y="2536835"/>
            <a:ext cx="8739051" cy="1938992"/>
          </a:xfrm>
          <a:prstGeom prst="rect">
            <a:avLst/>
          </a:prstGeom>
          <a:noFill/>
        </p:spPr>
        <p:txBody>
          <a:bodyPr wrap="square" rtlCol="0">
            <a:spAutoFit/>
          </a:bodyPr>
          <a:lstStyle/>
          <a:p>
            <a:pPr>
              <a:lnSpc>
                <a:spcPct val="150000"/>
              </a:lnSpc>
            </a:pPr>
            <a:r>
              <a:rPr lang="zh-CN" altLang="en-US" sz="2000" dirty="0">
                <a:solidFill>
                  <a:schemeClr val="bg1"/>
                </a:solidFill>
                <a:latin typeface="Adobe 黑体 Std R" panose="020B0400000000000000" pitchFamily="34" charset="-122"/>
                <a:ea typeface="Adobe 黑体 Std R" panose="020B0400000000000000" pitchFamily="34" charset="-122"/>
              </a:rPr>
              <a:t>由于（有偿）帮取快递的巨大需求，该网站的点击浏览量预计在</a:t>
            </a:r>
            <a:r>
              <a:rPr lang="zh-CN" altLang="en-US" sz="2000" b="1" dirty="0">
                <a:solidFill>
                  <a:srgbClr val="FF6600"/>
                </a:solidFill>
                <a:latin typeface="Adobe 黑体 Std R" panose="020B0400000000000000" pitchFamily="34" charset="-122"/>
                <a:ea typeface="Adobe 黑体 Std R" panose="020B0400000000000000" pitchFamily="34" charset="-122"/>
              </a:rPr>
              <a:t>每日数百次</a:t>
            </a:r>
            <a:r>
              <a:rPr lang="zh-CN" altLang="en-US" sz="2000" dirty="0">
                <a:solidFill>
                  <a:schemeClr val="bg1"/>
                </a:solidFill>
                <a:latin typeface="Adobe 黑体 Std R" panose="020B0400000000000000" pitchFamily="34" charset="-122"/>
                <a:ea typeface="Adobe 黑体 Std R" panose="020B0400000000000000" pitchFamily="34" charset="-122"/>
              </a:rPr>
              <a:t>。等到产品成熟，用户数趋于饱和后，可在网页空白处加入留学机构、健身机构、快递公司等机构的广告。对于这些机构而言，用户群全为华科学生且浏览率不低的网站，</a:t>
            </a:r>
            <a:r>
              <a:rPr lang="zh-CN" altLang="en-US" sz="2000" b="1" dirty="0">
                <a:solidFill>
                  <a:srgbClr val="FF6600"/>
                </a:solidFill>
                <a:latin typeface="Adobe 黑体 Std R" panose="020B0400000000000000" pitchFamily="34" charset="-122"/>
                <a:ea typeface="Adobe 黑体 Std R" panose="020B0400000000000000" pitchFamily="34" charset="-122"/>
              </a:rPr>
              <a:t>有一定的广告投放价值</a:t>
            </a:r>
            <a:r>
              <a:rPr lang="zh-CN" altLang="en-US" sz="2000" dirty="0">
                <a:solidFill>
                  <a:schemeClr val="bg1"/>
                </a:solidFill>
                <a:latin typeface="Adobe 黑体 Std R" panose="020B0400000000000000" pitchFamily="34" charset="-122"/>
                <a:ea typeface="Adobe 黑体 Std R" panose="020B0400000000000000" pitchFamily="34" charset="-122"/>
              </a:rPr>
              <a:t>。</a:t>
            </a:r>
            <a:endParaRPr lang="zh-CN" altLang="en-US" sz="2000" dirty="0">
              <a:solidFill>
                <a:schemeClr val="bg1"/>
              </a:solidFill>
              <a:latin typeface="Adobe 黑体 Std R" panose="020B0400000000000000" pitchFamily="34" charset="-122"/>
              <a:ea typeface="Adobe 黑体 Std R" panose="020B0400000000000000" pitchFamily="34" charset="-122"/>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stretch>
            <a:fillRect/>
          </a:stretch>
        </p:blipFill>
        <p:spPr>
          <a:xfrm>
            <a:off x="0" y="0"/>
            <a:ext cx="12192000" cy="6858000"/>
          </a:xfrm>
          <a:prstGeom prst="rect">
            <a:avLst/>
          </a:prstGeom>
        </p:spPr>
      </p:pic>
      <p:sp>
        <p:nvSpPr>
          <p:cNvPr id="3" name="文本框 2"/>
          <p:cNvSpPr txBox="1"/>
          <p:nvPr/>
        </p:nvSpPr>
        <p:spPr>
          <a:xfrm>
            <a:off x="3317964" y="2984512"/>
            <a:ext cx="7201989" cy="1015663"/>
          </a:xfrm>
          <a:prstGeom prst="rect">
            <a:avLst/>
          </a:prstGeom>
          <a:noFill/>
        </p:spPr>
        <p:txBody>
          <a:bodyPr wrap="square" rtlCol="0">
            <a:spAutoFit/>
          </a:bodyPr>
          <a:lstStyle/>
          <a:p>
            <a:r>
              <a:rPr lang="zh-CN" altLang="en-US" sz="6000" dirty="0">
                <a:solidFill>
                  <a:schemeClr val="bg1"/>
                </a:solidFill>
                <a:latin typeface="Adobe 黑体 Std R" panose="020B0400000000000000" pitchFamily="34" charset="-122"/>
                <a:ea typeface="Adobe 黑体 Std R" panose="020B0400000000000000" pitchFamily="34" charset="-122"/>
              </a:rPr>
              <a:t>五、改进想法</a:t>
            </a:r>
            <a:endParaRPr lang="zh-CN" altLang="en-US" sz="6000" dirty="0">
              <a:solidFill>
                <a:schemeClr val="bg1"/>
              </a:solidFill>
              <a:latin typeface="Adobe 黑体 Std R" panose="020B0400000000000000" pitchFamily="34" charset="-122"/>
              <a:ea typeface="Adobe 黑体 Std R" panose="020B0400000000000000" pitchFamily="34" charset="-122"/>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0" y="0"/>
            <a:ext cx="12192000" cy="6858000"/>
          </a:xfrm>
          <a:prstGeom prst="rect">
            <a:avLst/>
          </a:prstGeom>
        </p:spPr>
      </p:pic>
      <p:sp>
        <p:nvSpPr>
          <p:cNvPr id="3" name="文本框 2"/>
          <p:cNvSpPr txBox="1"/>
          <p:nvPr/>
        </p:nvSpPr>
        <p:spPr>
          <a:xfrm>
            <a:off x="1483723" y="275592"/>
            <a:ext cx="9224553" cy="1145442"/>
          </a:xfrm>
          <a:prstGeom prst="rect">
            <a:avLst/>
          </a:prstGeom>
          <a:noFill/>
        </p:spPr>
        <p:txBody>
          <a:bodyPr wrap="square" rtlCol="0">
            <a:spAutoFit/>
          </a:bodyPr>
          <a:lstStyle/>
          <a:p>
            <a:pPr algn="ctr">
              <a:lnSpc>
                <a:spcPct val="150000"/>
              </a:lnSpc>
            </a:pPr>
            <a:r>
              <a:rPr lang="zh-CN" altLang="en-US" sz="2400" dirty="0">
                <a:solidFill>
                  <a:schemeClr val="bg1"/>
                </a:solidFill>
                <a:latin typeface="Adobe 黑体 Std R" panose="020B0400000000000000" pitchFamily="34" charset="-122"/>
                <a:ea typeface="Adobe 黑体 Std R" panose="020B0400000000000000" pitchFamily="34" charset="-122"/>
              </a:rPr>
              <a:t>由于时间原因，这个网页还未完全建设完毕。</a:t>
            </a:r>
            <a:endParaRPr lang="en-US" altLang="zh-CN" sz="2400" dirty="0">
              <a:solidFill>
                <a:schemeClr val="bg1"/>
              </a:solidFill>
              <a:latin typeface="Adobe 黑体 Std R" panose="020B0400000000000000" pitchFamily="34" charset="-122"/>
              <a:ea typeface="Adobe 黑体 Std R" panose="020B0400000000000000" pitchFamily="34" charset="-122"/>
            </a:endParaRPr>
          </a:p>
          <a:p>
            <a:pPr algn="ctr">
              <a:lnSpc>
                <a:spcPct val="150000"/>
              </a:lnSpc>
            </a:pPr>
            <a:r>
              <a:rPr lang="zh-CN" altLang="en-US" sz="2400" dirty="0">
                <a:solidFill>
                  <a:schemeClr val="bg1"/>
                </a:solidFill>
                <a:latin typeface="Adobe 黑体 Std R" panose="020B0400000000000000" pitchFamily="34" charset="-122"/>
                <a:ea typeface="Adobe 黑体 Std R" panose="020B0400000000000000" pitchFamily="34" charset="-122"/>
              </a:rPr>
              <a:t>我们将从以下几个方面进行改进：</a:t>
            </a:r>
            <a:endParaRPr lang="zh-CN" altLang="en-US" sz="2400" dirty="0">
              <a:solidFill>
                <a:schemeClr val="bg1"/>
              </a:solidFill>
              <a:latin typeface="Adobe 黑体 Std R" panose="020B0400000000000000" pitchFamily="34" charset="-122"/>
              <a:ea typeface="Adobe 黑体 Std R" panose="020B0400000000000000" pitchFamily="34" charset="-122"/>
            </a:endParaRPr>
          </a:p>
        </p:txBody>
      </p:sp>
      <p:sp>
        <p:nvSpPr>
          <p:cNvPr id="6" name="文本框 5"/>
          <p:cNvSpPr txBox="1"/>
          <p:nvPr/>
        </p:nvSpPr>
        <p:spPr>
          <a:xfrm>
            <a:off x="1565367" y="1579059"/>
            <a:ext cx="8739051" cy="5124929"/>
          </a:xfrm>
          <a:prstGeom prst="rect">
            <a:avLst/>
          </a:prstGeom>
          <a:noFill/>
        </p:spPr>
        <p:txBody>
          <a:bodyPr wrap="square" rtlCol="0">
            <a:spAutoFit/>
          </a:bodyPr>
          <a:lstStyle/>
          <a:p>
            <a:pPr marL="457200" indent="-457200">
              <a:lnSpc>
                <a:spcPct val="150000"/>
              </a:lnSpc>
              <a:buAutoNum type="arabicPeriod"/>
            </a:pPr>
            <a:r>
              <a:rPr lang="zh-CN" altLang="en-US" sz="2000" dirty="0">
                <a:solidFill>
                  <a:schemeClr val="bg1"/>
                </a:solidFill>
                <a:latin typeface="Adobe 黑体 Std R" panose="020B0400000000000000" pitchFamily="34" charset="-122"/>
                <a:ea typeface="Adobe 黑体 Std R" panose="020B0400000000000000" pitchFamily="34" charset="-122"/>
              </a:rPr>
              <a:t>目前的赏金支付方式为任务发布者通过接受者显示的手机号自行用支付宝转账。我们准备增加“</a:t>
            </a:r>
            <a:r>
              <a:rPr lang="zh-CN" altLang="en-US" sz="2000" b="1" dirty="0">
                <a:solidFill>
                  <a:srgbClr val="FF6600"/>
                </a:solidFill>
                <a:latin typeface="Adobe 黑体 Std R" panose="020B0400000000000000" pitchFamily="34" charset="-122"/>
                <a:ea typeface="Adobe 黑体 Std R" panose="020B0400000000000000" pitchFamily="34" charset="-122"/>
              </a:rPr>
              <a:t>上传用户支付宝</a:t>
            </a:r>
            <a:r>
              <a:rPr lang="en-US" altLang="zh-CN" sz="2000" b="1" dirty="0">
                <a:solidFill>
                  <a:srgbClr val="FF6600"/>
                </a:solidFill>
                <a:latin typeface="Adobe 黑体 Std R" panose="020B0400000000000000" pitchFamily="34" charset="-122"/>
                <a:ea typeface="Adobe 黑体 Std R" panose="020B0400000000000000" pitchFamily="34" charset="-122"/>
              </a:rPr>
              <a:t>/</a:t>
            </a:r>
            <a:r>
              <a:rPr lang="zh-CN" altLang="en-US" sz="2000" b="1" dirty="0">
                <a:solidFill>
                  <a:srgbClr val="FF6600"/>
                </a:solidFill>
                <a:latin typeface="Adobe 黑体 Std R" panose="020B0400000000000000" pitchFamily="34" charset="-122"/>
                <a:ea typeface="Adobe 黑体 Std R" panose="020B0400000000000000" pitchFamily="34" charset="-122"/>
              </a:rPr>
              <a:t>微信收款二维码</a:t>
            </a:r>
            <a:r>
              <a:rPr lang="zh-CN" altLang="en-US" sz="2000" dirty="0">
                <a:solidFill>
                  <a:schemeClr val="bg1"/>
                </a:solidFill>
                <a:latin typeface="Adobe 黑体 Std R" panose="020B0400000000000000" pitchFamily="34" charset="-122"/>
                <a:ea typeface="Adobe 黑体 Std R" panose="020B0400000000000000" pitchFamily="34" charset="-122"/>
              </a:rPr>
              <a:t>”这一功能，并在付款时将二维码显示在网页上，用户直接扫码付款，增加方便性。</a:t>
            </a:r>
            <a:endParaRPr lang="en-US" altLang="zh-CN" sz="2000" dirty="0">
              <a:solidFill>
                <a:schemeClr val="bg1"/>
              </a:solidFill>
              <a:latin typeface="Adobe 黑体 Std R" panose="020B0400000000000000" pitchFamily="34" charset="-122"/>
              <a:ea typeface="Adobe 黑体 Std R" panose="020B0400000000000000" pitchFamily="34" charset="-122"/>
            </a:endParaRPr>
          </a:p>
          <a:p>
            <a:pPr marL="457200" indent="-457200">
              <a:lnSpc>
                <a:spcPct val="150000"/>
              </a:lnSpc>
              <a:buAutoNum type="arabicPeriod"/>
            </a:pPr>
            <a:r>
              <a:rPr lang="zh-CN" altLang="en-US" sz="2000" dirty="0">
                <a:solidFill>
                  <a:schemeClr val="bg1"/>
                </a:solidFill>
                <a:latin typeface="Adobe 黑体 Std R" panose="020B0400000000000000" pitchFamily="34" charset="-122"/>
                <a:ea typeface="Adobe 黑体 Std R" panose="020B0400000000000000" pitchFamily="34" charset="-122"/>
              </a:rPr>
              <a:t>我们准备完善收付款的监督机制，任务发布者必须</a:t>
            </a:r>
            <a:r>
              <a:rPr lang="zh-CN" altLang="en-US" sz="2000" b="1" dirty="0">
                <a:solidFill>
                  <a:srgbClr val="FF6600"/>
                </a:solidFill>
                <a:latin typeface="Adobe 黑体 Std R" panose="020B0400000000000000" pitchFamily="34" charset="-122"/>
                <a:ea typeface="Adobe 黑体 Std R" panose="020B0400000000000000" pitchFamily="34" charset="-122"/>
              </a:rPr>
              <a:t>在限定时间内进行付款，否则将受到惩罚</a:t>
            </a:r>
            <a:r>
              <a:rPr lang="zh-CN" altLang="en-US" sz="2000" dirty="0">
                <a:solidFill>
                  <a:schemeClr val="bg1"/>
                </a:solidFill>
                <a:latin typeface="Adobe 黑体 Std R" panose="020B0400000000000000" pitchFamily="34" charset="-122"/>
                <a:ea typeface="Adobe 黑体 Std R" panose="020B0400000000000000" pitchFamily="34" charset="-122"/>
              </a:rPr>
              <a:t>，由此提高效率、用户积极性和任务完成度。</a:t>
            </a:r>
            <a:endParaRPr lang="en-US" altLang="zh-CN" sz="2000" dirty="0">
              <a:solidFill>
                <a:schemeClr val="bg1"/>
              </a:solidFill>
              <a:latin typeface="Adobe 黑体 Std R" panose="020B0400000000000000" pitchFamily="34" charset="-122"/>
              <a:ea typeface="Adobe 黑体 Std R" panose="020B0400000000000000" pitchFamily="34" charset="-122"/>
            </a:endParaRPr>
          </a:p>
          <a:p>
            <a:pPr marL="457200" indent="-457200">
              <a:lnSpc>
                <a:spcPct val="150000"/>
              </a:lnSpc>
              <a:buAutoNum type="arabicPeriod"/>
            </a:pPr>
            <a:r>
              <a:rPr lang="zh-CN" altLang="en-US" sz="2000" dirty="0">
                <a:solidFill>
                  <a:schemeClr val="bg1"/>
                </a:solidFill>
                <a:latin typeface="Adobe 黑体 Std R" panose="020B0400000000000000" pitchFamily="34" charset="-122"/>
                <a:ea typeface="Adobe 黑体 Std R" panose="020B0400000000000000" pitchFamily="34" charset="-122"/>
              </a:rPr>
              <a:t>我们准备实现用户的</a:t>
            </a:r>
            <a:r>
              <a:rPr lang="zh-CN" altLang="en-US" sz="2000" b="1" dirty="0">
                <a:solidFill>
                  <a:srgbClr val="FF6600"/>
                </a:solidFill>
                <a:latin typeface="Adobe 黑体 Std R" panose="020B0400000000000000" pitchFamily="34" charset="-122"/>
                <a:ea typeface="Adobe 黑体 Std R" panose="020B0400000000000000" pitchFamily="34" charset="-122"/>
              </a:rPr>
              <a:t>网上交流功能</a:t>
            </a:r>
            <a:r>
              <a:rPr lang="zh-CN" altLang="en-US" sz="2000" dirty="0">
                <a:solidFill>
                  <a:schemeClr val="bg1"/>
                </a:solidFill>
                <a:latin typeface="Adobe 黑体 Std R" panose="020B0400000000000000" pitchFamily="34" charset="-122"/>
                <a:ea typeface="Adobe 黑体 Std R" panose="020B0400000000000000" pitchFamily="34" charset="-122"/>
              </a:rPr>
              <a:t>，在网页上建立一个“聊天室”，让用户能</a:t>
            </a:r>
            <a:r>
              <a:rPr lang="zh-CN" altLang="en-US" sz="2000" b="1" dirty="0">
                <a:solidFill>
                  <a:srgbClr val="FF6600"/>
                </a:solidFill>
                <a:latin typeface="Adobe 黑体 Std R" panose="020B0400000000000000" pitchFamily="34" charset="-122"/>
                <a:ea typeface="Adobe 黑体 Std R" panose="020B0400000000000000" pitchFamily="34" charset="-122"/>
              </a:rPr>
              <a:t>直接在网页上进行互发消息</a:t>
            </a:r>
            <a:r>
              <a:rPr lang="zh-CN" altLang="en-US" sz="2000" dirty="0">
                <a:solidFill>
                  <a:schemeClr val="bg1"/>
                </a:solidFill>
                <a:latin typeface="Adobe 黑体 Std R" panose="020B0400000000000000" pitchFamily="34" charset="-122"/>
                <a:ea typeface="Adobe 黑体 Std R" panose="020B0400000000000000" pitchFamily="34" charset="-122"/>
              </a:rPr>
              <a:t>，方便应对产生的各种情况。</a:t>
            </a:r>
            <a:endParaRPr lang="en-US" altLang="zh-CN" sz="2000" dirty="0">
              <a:solidFill>
                <a:schemeClr val="bg1"/>
              </a:solidFill>
              <a:latin typeface="Adobe 黑体 Std R" panose="020B0400000000000000" pitchFamily="34" charset="-122"/>
              <a:ea typeface="Adobe 黑体 Std R" panose="020B0400000000000000" pitchFamily="34" charset="-122"/>
            </a:endParaRPr>
          </a:p>
          <a:p>
            <a:pPr marL="457200" indent="-457200">
              <a:lnSpc>
                <a:spcPct val="150000"/>
              </a:lnSpc>
              <a:buAutoNum type="arabicPeriod"/>
            </a:pPr>
            <a:r>
              <a:rPr lang="zh-CN" altLang="en-US" sz="2000" dirty="0">
                <a:solidFill>
                  <a:schemeClr val="bg1"/>
                </a:solidFill>
                <a:latin typeface="Adobe 黑体 Std R" panose="020B0400000000000000" pitchFamily="34" charset="-122"/>
                <a:ea typeface="Adobe 黑体 Std R" panose="020B0400000000000000" pitchFamily="34" charset="-122"/>
              </a:rPr>
              <a:t>我们准备</a:t>
            </a:r>
            <a:r>
              <a:rPr lang="zh-CN" altLang="en-US" sz="2000" b="1" dirty="0">
                <a:solidFill>
                  <a:srgbClr val="FF6600"/>
                </a:solidFill>
                <a:latin typeface="Adobe 黑体 Std R" panose="020B0400000000000000" pitchFamily="34" charset="-122"/>
                <a:ea typeface="Adobe 黑体 Std R" panose="020B0400000000000000" pitchFamily="34" charset="-122"/>
              </a:rPr>
              <a:t>更改用户信用分的显示方式</a:t>
            </a:r>
            <a:r>
              <a:rPr lang="zh-CN" altLang="en-US" sz="2000" dirty="0">
                <a:solidFill>
                  <a:schemeClr val="bg1"/>
                </a:solidFill>
                <a:latin typeface="Adobe 黑体 Std R" panose="020B0400000000000000" pitchFamily="34" charset="-122"/>
                <a:ea typeface="Adobe 黑体 Std R" panose="020B0400000000000000" pitchFamily="34" charset="-122"/>
              </a:rPr>
              <a:t>，让信用分直接跟在用户名之后，方便随时查看。</a:t>
            </a:r>
            <a:endParaRPr lang="en-US" altLang="zh-CN" sz="2000" dirty="0">
              <a:solidFill>
                <a:schemeClr val="bg1"/>
              </a:solidFill>
              <a:latin typeface="Adobe 黑体 Std R" panose="020B0400000000000000" pitchFamily="34" charset="-122"/>
              <a:ea typeface="Adobe 黑体 Std R" panose="020B0400000000000000" pitchFamily="34" charset="-122"/>
            </a:endParaRPr>
          </a:p>
          <a:p>
            <a:pPr marL="457200" indent="-457200">
              <a:lnSpc>
                <a:spcPct val="150000"/>
              </a:lnSpc>
              <a:buAutoNum type="arabicPeriod"/>
            </a:pPr>
            <a:r>
              <a:rPr lang="zh-CN" altLang="en-US" sz="2000" dirty="0">
                <a:solidFill>
                  <a:schemeClr val="bg1"/>
                </a:solidFill>
                <a:latin typeface="Adobe 黑体 Std R" panose="020B0400000000000000" pitchFamily="34" charset="-122"/>
                <a:ea typeface="Adobe 黑体 Std R" panose="020B0400000000000000" pitchFamily="34" charset="-122"/>
              </a:rPr>
              <a:t>我们准备</a:t>
            </a:r>
            <a:r>
              <a:rPr lang="zh-CN" altLang="en-US" sz="2000" b="1" dirty="0">
                <a:solidFill>
                  <a:srgbClr val="FF6600"/>
                </a:solidFill>
                <a:latin typeface="Adobe 黑体 Std R" panose="020B0400000000000000" pitchFamily="34" charset="-122"/>
                <a:ea typeface="Adobe 黑体 Std R" panose="020B0400000000000000" pitchFamily="34" charset="-122"/>
              </a:rPr>
              <a:t>更改一些页面的排序算法</a:t>
            </a:r>
            <a:r>
              <a:rPr lang="zh-CN" altLang="en-US" sz="2000" dirty="0">
                <a:solidFill>
                  <a:schemeClr val="bg1"/>
                </a:solidFill>
                <a:latin typeface="Adobe 黑体 Std R" panose="020B0400000000000000" pitchFamily="34" charset="-122"/>
                <a:ea typeface="Adobe 黑体 Std R" panose="020B0400000000000000" pitchFamily="34" charset="-122"/>
              </a:rPr>
              <a:t>，例如在任务发布页面，按取件地、赏金高低进行任务排序，方便用户选择。</a:t>
            </a:r>
            <a:endParaRPr lang="zh-CN" altLang="en-US" sz="2000" dirty="0">
              <a:solidFill>
                <a:schemeClr val="bg1"/>
              </a:solidFill>
              <a:latin typeface="Adobe 黑体 Std R" panose="020B0400000000000000" pitchFamily="34" charset="-122"/>
              <a:ea typeface="Adobe 黑体 Std R" panose="020B0400000000000000" pitchFamily="34" charset="-122"/>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stretch>
            <a:fillRect/>
          </a:stretch>
        </p:blipFill>
        <p:spPr>
          <a:xfrm>
            <a:off x="0" y="0"/>
            <a:ext cx="12192000" cy="6858000"/>
          </a:xfrm>
          <a:prstGeom prst="rect">
            <a:avLst/>
          </a:prstGeom>
        </p:spPr>
      </p:pic>
      <p:sp>
        <p:nvSpPr>
          <p:cNvPr id="5" name="文本框 4"/>
          <p:cNvSpPr txBox="1"/>
          <p:nvPr/>
        </p:nvSpPr>
        <p:spPr>
          <a:xfrm>
            <a:off x="1815736" y="3807468"/>
            <a:ext cx="10972799" cy="523220"/>
          </a:xfrm>
          <a:prstGeom prst="rect">
            <a:avLst/>
          </a:prstGeom>
          <a:noFill/>
        </p:spPr>
        <p:txBody>
          <a:bodyPr wrap="square" rtlCol="0">
            <a:spAutoFit/>
          </a:bodyPr>
          <a:lstStyle/>
          <a:p>
            <a:r>
              <a:rPr lang="en-US" altLang="zh-CN" sz="2800" dirty="0">
                <a:solidFill>
                  <a:schemeClr val="bg1"/>
                </a:solidFill>
                <a:latin typeface="Adobe 黑体 Std R" panose="020B0400000000000000" pitchFamily="34" charset="-122"/>
                <a:ea typeface="Adobe 黑体 Std R" panose="020B0400000000000000" pitchFamily="34" charset="-122"/>
              </a:rPr>
              <a:t>K-star</a:t>
            </a:r>
            <a:r>
              <a:rPr lang="zh-CN" altLang="en-US" sz="2800" dirty="0">
                <a:solidFill>
                  <a:schemeClr val="bg1"/>
                </a:solidFill>
                <a:latin typeface="Adobe 黑体 Std R" panose="020B0400000000000000" pitchFamily="34" charset="-122"/>
                <a:ea typeface="Adobe 黑体 Std R" panose="020B0400000000000000" pitchFamily="34" charset="-122"/>
              </a:rPr>
              <a:t>：为华科学子量身打造的快递服务平台与互助社区</a:t>
            </a:r>
            <a:endParaRPr lang="zh-CN" altLang="en-US" sz="2800" dirty="0">
              <a:solidFill>
                <a:schemeClr val="bg1"/>
              </a:solidFill>
              <a:latin typeface="Adobe 黑体 Std R" panose="020B0400000000000000" pitchFamily="34" charset="-122"/>
              <a:ea typeface="Adobe 黑体 Std R" panose="020B0400000000000000" pitchFamily="34" charset="-122"/>
            </a:endParaRPr>
          </a:p>
        </p:txBody>
      </p:sp>
      <p:sp>
        <p:nvSpPr>
          <p:cNvPr id="6" name="文本框 5"/>
          <p:cNvSpPr txBox="1"/>
          <p:nvPr/>
        </p:nvSpPr>
        <p:spPr>
          <a:xfrm>
            <a:off x="3174272" y="2905780"/>
            <a:ext cx="8255726" cy="523220"/>
          </a:xfrm>
          <a:prstGeom prst="rect">
            <a:avLst/>
          </a:prstGeom>
          <a:noFill/>
        </p:spPr>
        <p:txBody>
          <a:bodyPr wrap="square" rtlCol="0">
            <a:spAutoFit/>
          </a:bodyPr>
          <a:lstStyle/>
          <a:p>
            <a:r>
              <a:rPr lang="zh-CN" altLang="en-US" sz="2800" dirty="0">
                <a:solidFill>
                  <a:schemeClr val="bg1"/>
                </a:solidFill>
                <a:latin typeface="Adobe 黑体 Std R" panose="020B0400000000000000" pitchFamily="34" charset="-122"/>
                <a:ea typeface="Adobe 黑体 Std R" panose="020B0400000000000000" pitchFamily="34" charset="-122"/>
              </a:rPr>
              <a:t>解决需求！节约资源！提高效率！</a:t>
            </a:r>
            <a:endParaRPr lang="zh-CN" altLang="en-US" sz="2800" dirty="0">
              <a:solidFill>
                <a:schemeClr val="bg1"/>
              </a:solidFill>
              <a:latin typeface="Adobe 黑体 Std R" panose="020B0400000000000000" pitchFamily="34" charset="-122"/>
              <a:ea typeface="Adobe 黑体 Std R" panose="020B0400000000000000" pitchFamily="34" charset="-122"/>
            </a:endParaRPr>
          </a:p>
        </p:txBody>
      </p:sp>
      <p:sp>
        <p:nvSpPr>
          <p:cNvPr id="7" name="文本框 6"/>
          <p:cNvSpPr txBox="1"/>
          <p:nvPr/>
        </p:nvSpPr>
        <p:spPr>
          <a:xfrm>
            <a:off x="6997334" y="5934670"/>
            <a:ext cx="4706986" cy="400110"/>
          </a:xfrm>
          <a:prstGeom prst="rect">
            <a:avLst/>
          </a:prstGeom>
          <a:noFill/>
        </p:spPr>
        <p:txBody>
          <a:bodyPr wrap="square" rtlCol="0">
            <a:spAutoFit/>
          </a:bodyPr>
          <a:lstStyle/>
          <a:p>
            <a:r>
              <a:rPr lang="zh-CN" altLang="en-US" sz="2000" dirty="0">
                <a:solidFill>
                  <a:schemeClr val="bg1"/>
                </a:solidFill>
                <a:latin typeface="Adobe 楷体 Std R" panose="02020400000000000000" pitchFamily="18" charset="-122"/>
                <a:ea typeface="Adobe 楷体 Std R" panose="02020400000000000000" pitchFamily="18" charset="-122"/>
              </a:rPr>
              <a:t>团队成员：软工</a:t>
            </a:r>
            <a:r>
              <a:rPr lang="en-US" altLang="zh-CN" sz="2000" dirty="0">
                <a:solidFill>
                  <a:schemeClr val="bg1"/>
                </a:solidFill>
                <a:latin typeface="Adobe 楷体 Std R" panose="02020400000000000000" pitchFamily="18" charset="-122"/>
                <a:ea typeface="Adobe 楷体 Std R" panose="02020400000000000000" pitchFamily="18" charset="-122"/>
              </a:rPr>
              <a:t>1603</a:t>
            </a:r>
            <a:r>
              <a:rPr lang="zh-CN" altLang="en-US" sz="2000" dirty="0">
                <a:solidFill>
                  <a:schemeClr val="bg1"/>
                </a:solidFill>
                <a:latin typeface="Adobe 楷体 Std R" panose="02020400000000000000" pitchFamily="18" charset="-122"/>
                <a:ea typeface="Adobe 楷体 Std R" panose="02020400000000000000" pitchFamily="18" charset="-122"/>
              </a:rPr>
              <a:t>班</a:t>
            </a:r>
            <a:r>
              <a:rPr lang="en-US" altLang="zh-CN" sz="2000" dirty="0">
                <a:solidFill>
                  <a:schemeClr val="bg1"/>
                </a:solidFill>
                <a:latin typeface="Adobe 楷体 Std R" panose="02020400000000000000" pitchFamily="18" charset="-122"/>
                <a:ea typeface="Adobe 楷体 Std R" panose="02020400000000000000" pitchFamily="18" charset="-122"/>
              </a:rPr>
              <a:t> </a:t>
            </a:r>
            <a:r>
              <a:rPr lang="zh-CN" altLang="en-US" sz="2000" dirty="0">
                <a:solidFill>
                  <a:schemeClr val="bg1"/>
                </a:solidFill>
                <a:latin typeface="Adobe 楷体 Std R" panose="02020400000000000000" pitchFamily="18" charset="-122"/>
                <a:ea typeface="Adobe 楷体 Std R" panose="02020400000000000000" pitchFamily="18" charset="-122"/>
              </a:rPr>
              <a:t>刘俊傲、任抒怀</a:t>
            </a:r>
            <a:endParaRPr lang="zh-CN" altLang="en-US" sz="2000" dirty="0">
              <a:solidFill>
                <a:schemeClr val="bg1"/>
              </a:solidFill>
              <a:latin typeface="Adobe 楷体 Std R" panose="02020400000000000000" pitchFamily="18" charset="-122"/>
              <a:ea typeface="Adobe 楷体 Std R" panose="02020400000000000000" pitchFamily="18" charset="-122"/>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stretch>
            <a:fillRect/>
          </a:stretch>
        </p:blipFill>
        <p:spPr>
          <a:xfrm>
            <a:off x="0" y="13063"/>
            <a:ext cx="12192000" cy="6858000"/>
          </a:xfrm>
          <a:prstGeom prst="rect">
            <a:avLst/>
          </a:prstGeom>
        </p:spPr>
      </p:pic>
      <p:sp>
        <p:nvSpPr>
          <p:cNvPr id="5" name="文本框 4"/>
          <p:cNvSpPr txBox="1"/>
          <p:nvPr/>
        </p:nvSpPr>
        <p:spPr>
          <a:xfrm>
            <a:off x="1188718" y="2390502"/>
            <a:ext cx="5760721" cy="523220"/>
          </a:xfrm>
          <a:prstGeom prst="rect">
            <a:avLst/>
          </a:prstGeom>
          <a:noFill/>
        </p:spPr>
        <p:txBody>
          <a:bodyPr wrap="square" rtlCol="0">
            <a:spAutoFit/>
          </a:bodyPr>
          <a:lstStyle/>
          <a:p>
            <a:r>
              <a:rPr lang="zh-CN" altLang="en-US" sz="2800" dirty="0">
                <a:solidFill>
                  <a:schemeClr val="bg1"/>
                </a:solidFill>
                <a:latin typeface="Adobe 黑体 Std R" panose="020B0400000000000000" pitchFamily="34" charset="-122"/>
                <a:ea typeface="Adobe 黑体 Std R" panose="020B0400000000000000" pitchFamily="34" charset="-122"/>
              </a:rPr>
              <a:t>作品名称：</a:t>
            </a:r>
            <a:r>
              <a:rPr lang="en-US" altLang="zh-CN" sz="2800" dirty="0">
                <a:solidFill>
                  <a:schemeClr val="bg1"/>
                </a:solidFill>
                <a:latin typeface="Adobe 黑体 Std R" panose="020B0400000000000000" pitchFamily="34" charset="-122"/>
                <a:ea typeface="Adobe 黑体 Std R" panose="020B0400000000000000" pitchFamily="34" charset="-122"/>
              </a:rPr>
              <a:t>K-star </a:t>
            </a:r>
            <a:r>
              <a:rPr lang="zh-CN" altLang="en-US" sz="2800" dirty="0">
                <a:solidFill>
                  <a:schemeClr val="bg1"/>
                </a:solidFill>
                <a:latin typeface="Adobe 黑体 Std R" panose="020B0400000000000000" pitchFamily="34" charset="-122"/>
                <a:ea typeface="Adobe 黑体 Std R" panose="020B0400000000000000" pitchFamily="34" charset="-122"/>
              </a:rPr>
              <a:t>一站式快递服务</a:t>
            </a:r>
            <a:endParaRPr lang="zh-CN" altLang="en-US" sz="2800" dirty="0">
              <a:solidFill>
                <a:schemeClr val="bg1"/>
              </a:solidFill>
              <a:latin typeface="Adobe 黑体 Std R" panose="020B0400000000000000" pitchFamily="34" charset="-122"/>
              <a:ea typeface="Adobe 黑体 Std R" panose="020B0400000000000000" pitchFamily="34" charset="-122"/>
            </a:endParaRPr>
          </a:p>
        </p:txBody>
      </p:sp>
      <p:sp>
        <p:nvSpPr>
          <p:cNvPr id="6" name="文本框 5"/>
          <p:cNvSpPr txBox="1"/>
          <p:nvPr/>
        </p:nvSpPr>
        <p:spPr>
          <a:xfrm>
            <a:off x="1188719" y="3167390"/>
            <a:ext cx="2730137" cy="523220"/>
          </a:xfrm>
          <a:prstGeom prst="rect">
            <a:avLst/>
          </a:prstGeom>
          <a:noFill/>
        </p:spPr>
        <p:txBody>
          <a:bodyPr wrap="square" rtlCol="0">
            <a:spAutoFit/>
          </a:bodyPr>
          <a:lstStyle/>
          <a:p>
            <a:r>
              <a:rPr lang="zh-CN" altLang="en-US" sz="2800" dirty="0">
                <a:solidFill>
                  <a:schemeClr val="bg1"/>
                </a:solidFill>
                <a:latin typeface="Adobe 黑体 Std R" panose="020B0400000000000000" pitchFamily="34" charset="-122"/>
                <a:ea typeface="Adobe 黑体 Std R" panose="020B0400000000000000" pitchFamily="34" charset="-122"/>
              </a:rPr>
              <a:t>作品类型：网页</a:t>
            </a:r>
            <a:endParaRPr lang="zh-CN" altLang="en-US" sz="2800" dirty="0">
              <a:solidFill>
                <a:schemeClr val="bg1"/>
              </a:solidFill>
              <a:latin typeface="Adobe 黑体 Std R" panose="020B0400000000000000" pitchFamily="34" charset="-122"/>
              <a:ea typeface="Adobe 黑体 Std R" panose="020B0400000000000000" pitchFamily="34" charset="-122"/>
            </a:endParaRPr>
          </a:p>
        </p:txBody>
      </p:sp>
      <p:sp>
        <p:nvSpPr>
          <p:cNvPr id="7" name="文本框 6"/>
          <p:cNvSpPr txBox="1"/>
          <p:nvPr/>
        </p:nvSpPr>
        <p:spPr>
          <a:xfrm>
            <a:off x="1188719" y="3872783"/>
            <a:ext cx="10972799" cy="523220"/>
          </a:xfrm>
          <a:prstGeom prst="rect">
            <a:avLst/>
          </a:prstGeom>
          <a:noFill/>
        </p:spPr>
        <p:txBody>
          <a:bodyPr wrap="square" rtlCol="0">
            <a:spAutoFit/>
          </a:bodyPr>
          <a:lstStyle/>
          <a:p>
            <a:r>
              <a:rPr lang="zh-CN" altLang="en-US" sz="2800" dirty="0">
                <a:solidFill>
                  <a:schemeClr val="bg1"/>
                </a:solidFill>
                <a:latin typeface="Adobe 黑体 Std R" panose="020B0400000000000000" pitchFamily="34" charset="-122"/>
                <a:ea typeface="Adobe 黑体 Std R" panose="020B0400000000000000" pitchFamily="34" charset="-122"/>
              </a:rPr>
              <a:t>作品定位：为华科学子量身打造的快递服务平台与互助社区</a:t>
            </a:r>
            <a:endParaRPr lang="zh-CN" altLang="en-US" sz="2800" dirty="0">
              <a:solidFill>
                <a:schemeClr val="bg1"/>
              </a:solidFill>
              <a:latin typeface="Adobe 黑体 Std R" panose="020B0400000000000000" pitchFamily="34" charset="-122"/>
              <a:ea typeface="Adobe 黑体 Std R" panose="020B0400000000000000" pitchFamily="34" charset="-122"/>
            </a:endParaRPr>
          </a:p>
        </p:txBody>
      </p:sp>
      <p:sp>
        <p:nvSpPr>
          <p:cNvPr id="8" name="文本框 7"/>
          <p:cNvSpPr txBox="1"/>
          <p:nvPr/>
        </p:nvSpPr>
        <p:spPr>
          <a:xfrm>
            <a:off x="1188719" y="4578176"/>
            <a:ext cx="9522823" cy="1384995"/>
          </a:xfrm>
          <a:prstGeom prst="rect">
            <a:avLst/>
          </a:prstGeom>
          <a:noFill/>
        </p:spPr>
        <p:txBody>
          <a:bodyPr wrap="square" rtlCol="0">
            <a:spAutoFit/>
          </a:bodyPr>
          <a:lstStyle/>
          <a:p>
            <a:r>
              <a:rPr lang="zh-CN" altLang="en-US" sz="2800" dirty="0">
                <a:solidFill>
                  <a:schemeClr val="bg1"/>
                </a:solidFill>
                <a:latin typeface="Adobe 黑体 Std R" panose="020B0400000000000000" pitchFamily="34" charset="-122"/>
                <a:ea typeface="Adobe 黑体 Std R" panose="020B0400000000000000" pitchFamily="34" charset="-122"/>
              </a:rPr>
              <a:t>功能简介：</a:t>
            </a:r>
            <a:r>
              <a:rPr lang="en-US" altLang="zh-CN" sz="2800" dirty="0">
                <a:solidFill>
                  <a:schemeClr val="bg1"/>
                </a:solidFill>
                <a:latin typeface="Adobe 黑体 Std R" panose="020B0400000000000000" pitchFamily="34" charset="-122"/>
                <a:ea typeface="Adobe 黑体 Std R" panose="020B0400000000000000" pitchFamily="34" charset="-122"/>
              </a:rPr>
              <a:t>1. </a:t>
            </a:r>
            <a:r>
              <a:rPr lang="zh-CN" altLang="en-US" sz="2800" dirty="0">
                <a:solidFill>
                  <a:schemeClr val="bg1"/>
                </a:solidFill>
                <a:latin typeface="Adobe 黑体 Std R" panose="020B0400000000000000" pitchFamily="34" charset="-122"/>
                <a:ea typeface="Adobe 黑体 Std R" panose="020B0400000000000000" pitchFamily="34" charset="-122"/>
              </a:rPr>
              <a:t>快递信息查询</a:t>
            </a:r>
            <a:endParaRPr lang="en-US" altLang="zh-CN" sz="2800" dirty="0">
              <a:solidFill>
                <a:schemeClr val="bg1"/>
              </a:solidFill>
              <a:latin typeface="Adobe 黑体 Std R" panose="020B0400000000000000" pitchFamily="34" charset="-122"/>
              <a:ea typeface="Adobe 黑体 Std R" panose="020B0400000000000000" pitchFamily="34" charset="-122"/>
            </a:endParaRPr>
          </a:p>
          <a:p>
            <a:r>
              <a:rPr lang="en-US" altLang="zh-CN" sz="2800" dirty="0">
                <a:solidFill>
                  <a:schemeClr val="bg1"/>
                </a:solidFill>
                <a:latin typeface="Adobe 黑体 Std R" panose="020B0400000000000000" pitchFamily="34" charset="-122"/>
                <a:ea typeface="Adobe 黑体 Std R" panose="020B0400000000000000" pitchFamily="34" charset="-122"/>
              </a:rPr>
              <a:t>                      2. </a:t>
            </a:r>
            <a:r>
              <a:rPr lang="zh-CN" altLang="en-US" sz="2800" dirty="0">
                <a:solidFill>
                  <a:schemeClr val="bg1"/>
                </a:solidFill>
                <a:latin typeface="Adobe 黑体 Std R" panose="020B0400000000000000" pitchFamily="34" charset="-122"/>
                <a:ea typeface="Adobe 黑体 Std R" panose="020B0400000000000000" pitchFamily="34" charset="-122"/>
              </a:rPr>
              <a:t>发布任务，让别人帮你取快递</a:t>
            </a:r>
            <a:endParaRPr lang="en-US" altLang="zh-CN" sz="2800" dirty="0">
              <a:solidFill>
                <a:schemeClr val="bg1"/>
              </a:solidFill>
              <a:latin typeface="Adobe 黑体 Std R" panose="020B0400000000000000" pitchFamily="34" charset="-122"/>
              <a:ea typeface="Adobe 黑体 Std R" panose="020B0400000000000000" pitchFamily="34" charset="-122"/>
            </a:endParaRPr>
          </a:p>
          <a:p>
            <a:r>
              <a:rPr lang="en-US" altLang="zh-CN" sz="2800" dirty="0">
                <a:solidFill>
                  <a:schemeClr val="bg1"/>
                </a:solidFill>
                <a:latin typeface="Adobe 黑体 Std R" panose="020B0400000000000000" pitchFamily="34" charset="-122"/>
                <a:ea typeface="Adobe 黑体 Std R" panose="020B0400000000000000" pitchFamily="34" charset="-122"/>
              </a:rPr>
              <a:t>                      3. </a:t>
            </a:r>
            <a:r>
              <a:rPr lang="zh-CN" altLang="en-US" sz="2800" dirty="0">
                <a:solidFill>
                  <a:schemeClr val="bg1"/>
                </a:solidFill>
                <a:latin typeface="Adobe 黑体 Std R" panose="020B0400000000000000" pitchFamily="34" charset="-122"/>
                <a:ea typeface="Adobe 黑体 Std R" panose="020B0400000000000000" pitchFamily="34" charset="-122"/>
              </a:rPr>
              <a:t>帮别人取快递，赚取赏金</a:t>
            </a:r>
            <a:endParaRPr lang="zh-CN" altLang="en-US" sz="2800" dirty="0">
              <a:solidFill>
                <a:schemeClr val="bg1"/>
              </a:solidFill>
              <a:latin typeface="Adobe 黑体 Std R" panose="020B0400000000000000" pitchFamily="34" charset="-122"/>
              <a:ea typeface="Adobe 黑体 Std R" panose="020B0400000000000000" pitchFamily="34" charset="-122"/>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stretch>
            <a:fillRect/>
          </a:stretch>
        </p:blipFill>
        <p:spPr>
          <a:xfrm>
            <a:off x="0" y="0"/>
            <a:ext cx="12192000" cy="6858000"/>
          </a:xfrm>
          <a:prstGeom prst="rect">
            <a:avLst/>
          </a:prstGeom>
        </p:spPr>
      </p:pic>
      <p:sp>
        <p:nvSpPr>
          <p:cNvPr id="3" name="文本框 2"/>
          <p:cNvSpPr txBox="1"/>
          <p:nvPr/>
        </p:nvSpPr>
        <p:spPr>
          <a:xfrm>
            <a:off x="3418114" y="3154327"/>
            <a:ext cx="5138057" cy="1015663"/>
          </a:xfrm>
          <a:prstGeom prst="rect">
            <a:avLst/>
          </a:prstGeom>
          <a:noFill/>
        </p:spPr>
        <p:txBody>
          <a:bodyPr wrap="square" rtlCol="0">
            <a:spAutoFit/>
          </a:bodyPr>
          <a:lstStyle/>
          <a:p>
            <a:r>
              <a:rPr lang="zh-CN" altLang="en-US" sz="6000" dirty="0">
                <a:solidFill>
                  <a:schemeClr val="bg1"/>
                </a:solidFill>
                <a:latin typeface="Adobe 黑体 Std R" panose="020B0400000000000000" pitchFamily="34" charset="-122"/>
                <a:ea typeface="Adobe 黑体 Std R" panose="020B0400000000000000" pitchFamily="34" charset="-122"/>
              </a:rPr>
              <a:t>二、需求分析</a:t>
            </a:r>
            <a:endParaRPr lang="zh-CN" altLang="en-US" sz="6000" dirty="0">
              <a:solidFill>
                <a:schemeClr val="bg1"/>
              </a:solidFill>
              <a:latin typeface="Adobe 黑体 Std R" panose="020B0400000000000000" pitchFamily="34" charset="-122"/>
              <a:ea typeface="Adobe 黑体 Std R" panose="020B0400000000000000" pitchFamily="34" charset="-122"/>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0" y="0"/>
            <a:ext cx="12192000" cy="6858000"/>
          </a:xfrm>
          <a:prstGeom prst="rect">
            <a:avLst/>
          </a:prstGeom>
        </p:spPr>
      </p:pic>
      <p:sp>
        <p:nvSpPr>
          <p:cNvPr id="5" name="文本框 4"/>
          <p:cNvSpPr txBox="1"/>
          <p:nvPr/>
        </p:nvSpPr>
        <p:spPr>
          <a:xfrm>
            <a:off x="609601" y="659320"/>
            <a:ext cx="1885406" cy="523220"/>
          </a:xfrm>
          <a:prstGeom prst="rect">
            <a:avLst/>
          </a:prstGeom>
          <a:noFill/>
        </p:spPr>
        <p:txBody>
          <a:bodyPr wrap="square" rtlCol="0">
            <a:spAutoFit/>
          </a:bodyPr>
          <a:lstStyle/>
          <a:p>
            <a:r>
              <a:rPr lang="zh-CN" altLang="en-US" sz="2800" dirty="0">
                <a:solidFill>
                  <a:schemeClr val="bg1"/>
                </a:solidFill>
                <a:latin typeface="微软雅黑" panose="020B0503020204020204" pitchFamily="34" charset="-122"/>
                <a:ea typeface="微软雅黑" panose="020B0503020204020204" pitchFamily="34" charset="-122"/>
              </a:rPr>
              <a:t>需求分析：</a:t>
            </a:r>
            <a:endParaRPr lang="zh-CN" altLang="en-US" sz="2400" dirty="0">
              <a:solidFill>
                <a:schemeClr val="bg1"/>
              </a:solidFill>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2"/>
          <a:stretch>
            <a:fillRect/>
          </a:stretch>
        </p:blipFill>
        <p:spPr>
          <a:xfrm>
            <a:off x="1092517" y="1832219"/>
            <a:ext cx="5800725" cy="647700"/>
          </a:xfrm>
          <a:prstGeom prst="rect">
            <a:avLst/>
          </a:prstGeom>
        </p:spPr>
      </p:pic>
      <p:sp>
        <p:nvSpPr>
          <p:cNvPr id="3" name="文本框 2"/>
          <p:cNvSpPr txBox="1"/>
          <p:nvPr/>
        </p:nvSpPr>
        <p:spPr>
          <a:xfrm>
            <a:off x="2886891" y="2703737"/>
            <a:ext cx="7419703" cy="1057662"/>
          </a:xfrm>
          <a:prstGeom prst="rect">
            <a:avLst/>
          </a:prstGeom>
          <a:noFill/>
        </p:spPr>
        <p:txBody>
          <a:bodyPr wrap="square" rtlCol="0">
            <a:spAutoFit/>
          </a:bodyPr>
          <a:lstStyle/>
          <a:p>
            <a:pPr>
              <a:lnSpc>
                <a:spcPct val="150000"/>
              </a:lnSpc>
            </a:pPr>
            <a:r>
              <a:rPr lang="en-US" altLang="zh-CN" sz="2200" dirty="0">
                <a:solidFill>
                  <a:schemeClr val="bg1"/>
                </a:solidFill>
                <a:latin typeface="Adobe 黑体 Std R" panose="020B0400000000000000" pitchFamily="34" charset="-122"/>
                <a:ea typeface="Adobe 黑体 Std R" panose="020B0400000000000000" pitchFamily="34" charset="-122"/>
              </a:rPr>
              <a:t>2. </a:t>
            </a:r>
            <a:r>
              <a:rPr lang="zh-CN" altLang="en-US" sz="2200" dirty="0">
                <a:solidFill>
                  <a:schemeClr val="bg1"/>
                </a:solidFill>
                <a:latin typeface="Adobe 黑体 Std R" panose="020B0400000000000000" pitchFamily="34" charset="-122"/>
                <a:ea typeface="Adobe 黑体 Std R" panose="020B0400000000000000" pitchFamily="34" charset="-122"/>
              </a:rPr>
              <a:t>不同快递公司取件地较为分散，包裹较多的情况下多地来回取件较麻烦。</a:t>
            </a:r>
            <a:endParaRPr lang="zh-CN" altLang="en-US" sz="2200" dirty="0">
              <a:solidFill>
                <a:schemeClr val="bg1"/>
              </a:solidFill>
              <a:latin typeface="Adobe 黑体 Std R" panose="020B0400000000000000" pitchFamily="34" charset="-122"/>
              <a:ea typeface="Adobe 黑体 Std R" panose="020B0400000000000000" pitchFamily="34" charset="-122"/>
            </a:endParaRPr>
          </a:p>
        </p:txBody>
      </p:sp>
      <p:sp>
        <p:nvSpPr>
          <p:cNvPr id="7" name="文本框 6"/>
          <p:cNvSpPr txBox="1"/>
          <p:nvPr/>
        </p:nvSpPr>
        <p:spPr>
          <a:xfrm>
            <a:off x="2856002" y="592738"/>
            <a:ext cx="7463655" cy="1057662"/>
          </a:xfrm>
          <a:prstGeom prst="rect">
            <a:avLst/>
          </a:prstGeom>
          <a:noFill/>
        </p:spPr>
        <p:txBody>
          <a:bodyPr wrap="square" rtlCol="0">
            <a:spAutoFit/>
          </a:bodyPr>
          <a:lstStyle/>
          <a:p>
            <a:pPr>
              <a:lnSpc>
                <a:spcPct val="150000"/>
              </a:lnSpc>
            </a:pPr>
            <a:r>
              <a:rPr lang="en-US" altLang="zh-CN" sz="2200" dirty="0">
                <a:solidFill>
                  <a:schemeClr val="bg1"/>
                </a:solidFill>
                <a:latin typeface="Adobe 黑体 Std R" panose="020B0400000000000000" pitchFamily="34" charset="-122"/>
                <a:ea typeface="Adobe 黑体 Std R" panose="020B0400000000000000" pitchFamily="34" charset="-122"/>
              </a:rPr>
              <a:t>1. </a:t>
            </a:r>
            <a:r>
              <a:rPr lang="zh-CN" altLang="en-US" sz="2200" dirty="0">
                <a:solidFill>
                  <a:schemeClr val="bg1"/>
                </a:solidFill>
                <a:latin typeface="Adobe 黑体 Std R" panose="020B0400000000000000" pitchFamily="34" charset="-122"/>
                <a:ea typeface="Adobe 黑体 Std R" panose="020B0400000000000000" pitchFamily="34" charset="-122"/>
              </a:rPr>
              <a:t>华科学生网购活动频繁，全校每天有超过</a:t>
            </a:r>
            <a:r>
              <a:rPr lang="en-US" altLang="zh-CN" sz="2200" dirty="0">
                <a:solidFill>
                  <a:schemeClr val="bg1"/>
                </a:solidFill>
                <a:latin typeface="Adobe 黑体 Std R" panose="020B0400000000000000" pitchFamily="34" charset="-122"/>
                <a:ea typeface="Adobe 黑体 Std R" panose="020B0400000000000000" pitchFamily="34" charset="-122"/>
              </a:rPr>
              <a:t>1000</a:t>
            </a:r>
            <a:r>
              <a:rPr lang="zh-CN" altLang="en-US" sz="2200" dirty="0">
                <a:solidFill>
                  <a:schemeClr val="bg1"/>
                </a:solidFill>
                <a:latin typeface="Adobe 黑体 Std R" panose="020B0400000000000000" pitchFamily="34" charset="-122"/>
                <a:ea typeface="Adobe 黑体 Std R" panose="020B0400000000000000" pitchFamily="34" charset="-122"/>
              </a:rPr>
              <a:t>个包裹待接收，隔三差五取包裹已成家常便饭。</a:t>
            </a:r>
            <a:endParaRPr lang="zh-CN" altLang="en-US" sz="2200" dirty="0">
              <a:latin typeface="Adobe 黑体 Std R" panose="020B0400000000000000" pitchFamily="34" charset="-122"/>
              <a:ea typeface="Adobe 黑体 Std R" panose="020B0400000000000000" pitchFamily="34" charset="-122"/>
            </a:endParaRPr>
          </a:p>
        </p:txBody>
      </p:sp>
      <p:sp>
        <p:nvSpPr>
          <p:cNvPr id="9" name="文本框 8"/>
          <p:cNvSpPr txBox="1"/>
          <p:nvPr/>
        </p:nvSpPr>
        <p:spPr>
          <a:xfrm>
            <a:off x="7040878" y="1877973"/>
            <a:ext cx="3670665" cy="646331"/>
          </a:xfrm>
          <a:prstGeom prst="rect">
            <a:avLst/>
          </a:prstGeom>
          <a:noFill/>
        </p:spPr>
        <p:txBody>
          <a:bodyPr wrap="square" rtlCol="0">
            <a:spAutoFit/>
          </a:bodyPr>
          <a:lstStyle/>
          <a:p>
            <a:r>
              <a:rPr lang="zh-CN" altLang="en-US" dirty="0">
                <a:solidFill>
                  <a:schemeClr val="bg1"/>
                </a:solidFill>
                <a:latin typeface="Adobe 黑体 Std R" panose="020B0400000000000000" pitchFamily="34" charset="-122"/>
                <a:ea typeface="Adobe 黑体 Std R" panose="020B0400000000000000" pitchFamily="34" charset="-122"/>
              </a:rPr>
              <a:t>（</a:t>
            </a:r>
            <a:r>
              <a:rPr lang="en-US" altLang="zh-CN" dirty="0">
                <a:solidFill>
                  <a:schemeClr val="bg1"/>
                </a:solidFill>
                <a:latin typeface="Adobe 黑体 Std R" panose="020B0400000000000000" pitchFamily="34" charset="-122"/>
                <a:ea typeface="Adobe 黑体 Std R" panose="020B0400000000000000" pitchFamily="34" charset="-122"/>
              </a:rPr>
              <a:t>13</a:t>
            </a:r>
            <a:r>
              <a:rPr lang="zh-CN" altLang="en-US" dirty="0">
                <a:solidFill>
                  <a:schemeClr val="bg1"/>
                </a:solidFill>
                <a:latin typeface="Adobe 黑体 Std R" panose="020B0400000000000000" pitchFamily="34" charset="-122"/>
                <a:ea typeface="Adobe 黑体 Std R" panose="020B0400000000000000" pitchFamily="34" charset="-122"/>
              </a:rPr>
              <a:t>年尚如此，何况现在，预测   华科如今人均年快递数应已近</a:t>
            </a:r>
            <a:r>
              <a:rPr lang="en-US" altLang="zh-CN" dirty="0">
                <a:solidFill>
                  <a:schemeClr val="bg1"/>
                </a:solidFill>
                <a:latin typeface="Adobe 黑体 Std R" panose="020B0400000000000000" pitchFamily="34" charset="-122"/>
                <a:ea typeface="Adobe 黑体 Std R" panose="020B0400000000000000" pitchFamily="34" charset="-122"/>
              </a:rPr>
              <a:t>50</a:t>
            </a:r>
            <a:r>
              <a:rPr lang="zh-CN" altLang="en-US" dirty="0">
                <a:solidFill>
                  <a:schemeClr val="bg1"/>
                </a:solidFill>
                <a:latin typeface="Adobe 黑体 Std R" panose="020B0400000000000000" pitchFamily="34" charset="-122"/>
                <a:ea typeface="Adobe 黑体 Std R" panose="020B0400000000000000" pitchFamily="34" charset="-122"/>
              </a:rPr>
              <a:t>个）</a:t>
            </a:r>
            <a:endParaRPr lang="zh-CN" altLang="en-US" dirty="0">
              <a:solidFill>
                <a:schemeClr val="bg1"/>
              </a:solidFill>
              <a:latin typeface="Adobe 黑体 Std R" panose="020B0400000000000000" pitchFamily="34" charset="-122"/>
              <a:ea typeface="Adobe 黑体 Std R" panose="020B0400000000000000" pitchFamily="34" charset="-122"/>
            </a:endParaRPr>
          </a:p>
        </p:txBody>
      </p:sp>
      <p:sp>
        <p:nvSpPr>
          <p:cNvPr id="10" name="文本框 9"/>
          <p:cNvSpPr txBox="1"/>
          <p:nvPr/>
        </p:nvSpPr>
        <p:spPr>
          <a:xfrm>
            <a:off x="2886891" y="3943218"/>
            <a:ext cx="7419703" cy="1057662"/>
          </a:xfrm>
          <a:prstGeom prst="rect">
            <a:avLst/>
          </a:prstGeom>
          <a:noFill/>
        </p:spPr>
        <p:txBody>
          <a:bodyPr wrap="square" rtlCol="0">
            <a:spAutoFit/>
          </a:bodyPr>
          <a:lstStyle/>
          <a:p>
            <a:pPr>
              <a:lnSpc>
                <a:spcPct val="150000"/>
              </a:lnSpc>
            </a:pPr>
            <a:r>
              <a:rPr lang="en-US" altLang="zh-CN" sz="2200" dirty="0">
                <a:solidFill>
                  <a:schemeClr val="bg1"/>
                </a:solidFill>
                <a:latin typeface="Adobe 黑体 Std R" panose="020B0400000000000000" pitchFamily="34" charset="-122"/>
                <a:ea typeface="Adobe 黑体 Std R" panose="020B0400000000000000" pitchFamily="34" charset="-122"/>
              </a:rPr>
              <a:t>3. </a:t>
            </a:r>
            <a:r>
              <a:rPr lang="zh-CN" altLang="en-US" sz="2200" dirty="0">
                <a:solidFill>
                  <a:schemeClr val="bg1"/>
                </a:solidFill>
                <a:latin typeface="Adobe 黑体 Std R" panose="020B0400000000000000" pitchFamily="34" charset="-122"/>
                <a:ea typeface="Adobe 黑体 Std R" panose="020B0400000000000000" pitchFamily="34" charset="-122"/>
              </a:rPr>
              <a:t>因为</a:t>
            </a:r>
            <a:r>
              <a:rPr lang="en-US" altLang="zh-CN" sz="2200" dirty="0">
                <a:solidFill>
                  <a:schemeClr val="bg1"/>
                </a:solidFill>
                <a:latin typeface="Adobe 黑体 Std R" panose="020B0400000000000000" pitchFamily="34" charset="-122"/>
                <a:ea typeface="Adobe 黑体 Std R" panose="020B0400000000000000" pitchFamily="34" charset="-122"/>
              </a:rPr>
              <a:t>【</a:t>
            </a:r>
            <a:r>
              <a:rPr lang="zh-CN" altLang="en-US" sz="2200" dirty="0">
                <a:solidFill>
                  <a:schemeClr val="bg1"/>
                </a:solidFill>
                <a:latin typeface="Adobe 黑体 Std R" panose="020B0400000000000000" pitchFamily="34" charset="-122"/>
                <a:ea typeface="Adobe 黑体 Std R" panose="020B0400000000000000" pitchFamily="34" charset="-122"/>
              </a:rPr>
              <a:t>时间冲突</a:t>
            </a:r>
            <a:r>
              <a:rPr lang="en-US" altLang="zh-CN" sz="2200" dirty="0">
                <a:solidFill>
                  <a:schemeClr val="bg1"/>
                </a:solidFill>
                <a:latin typeface="Adobe 黑体 Std R" panose="020B0400000000000000" pitchFamily="34" charset="-122"/>
                <a:ea typeface="Adobe 黑体 Std R" panose="020B0400000000000000" pitchFamily="34" charset="-122"/>
              </a:rPr>
              <a:t>】</a:t>
            </a:r>
            <a:r>
              <a:rPr lang="zh-CN" altLang="en-US" sz="2200" dirty="0">
                <a:solidFill>
                  <a:schemeClr val="bg1"/>
                </a:solidFill>
                <a:latin typeface="Adobe 黑体 Std R" panose="020B0400000000000000" pitchFamily="34" charset="-122"/>
                <a:ea typeface="Adobe 黑体 Std R" panose="020B0400000000000000" pitchFamily="34" charset="-122"/>
              </a:rPr>
              <a:t>和</a:t>
            </a:r>
            <a:r>
              <a:rPr lang="en-US" altLang="zh-CN" sz="2200" dirty="0">
                <a:solidFill>
                  <a:schemeClr val="bg1"/>
                </a:solidFill>
                <a:latin typeface="Adobe 黑体 Std R" panose="020B0400000000000000" pitchFamily="34" charset="-122"/>
                <a:ea typeface="Adobe 黑体 Std R" panose="020B0400000000000000" pitchFamily="34" charset="-122"/>
              </a:rPr>
              <a:t>【</a:t>
            </a:r>
            <a:r>
              <a:rPr lang="zh-CN" altLang="en-US" sz="2200" dirty="0">
                <a:solidFill>
                  <a:schemeClr val="bg1"/>
                </a:solidFill>
                <a:latin typeface="Adobe 黑体 Std R" panose="020B0400000000000000" pitchFamily="34" charset="-122"/>
                <a:ea typeface="Adobe 黑体 Std R" panose="020B0400000000000000" pitchFamily="34" charset="-122"/>
              </a:rPr>
              <a:t>懒惰</a:t>
            </a:r>
            <a:r>
              <a:rPr lang="en-US" altLang="zh-CN" sz="2200" dirty="0">
                <a:solidFill>
                  <a:schemeClr val="bg1"/>
                </a:solidFill>
                <a:latin typeface="Adobe 黑体 Std R" panose="020B0400000000000000" pitchFamily="34" charset="-122"/>
                <a:ea typeface="Adobe 黑体 Std R" panose="020B0400000000000000" pitchFamily="34" charset="-122"/>
              </a:rPr>
              <a:t>】</a:t>
            </a:r>
            <a:r>
              <a:rPr lang="zh-CN" altLang="en-US" sz="2200" dirty="0">
                <a:solidFill>
                  <a:schemeClr val="bg1"/>
                </a:solidFill>
                <a:latin typeface="Adobe 黑体 Std R" panose="020B0400000000000000" pitchFamily="34" charset="-122"/>
                <a:ea typeface="Adobe 黑体 Std R" panose="020B0400000000000000" pitchFamily="34" charset="-122"/>
              </a:rPr>
              <a:t>等原因，同学们的包裹往往不能及时获取。</a:t>
            </a:r>
            <a:endParaRPr lang="zh-CN" altLang="en-US" sz="2200" dirty="0">
              <a:solidFill>
                <a:schemeClr val="bg1"/>
              </a:solidFill>
              <a:latin typeface="Adobe 黑体 Std R" panose="020B0400000000000000" pitchFamily="34" charset="-122"/>
              <a:ea typeface="Adobe 黑体 Std R" panose="020B0400000000000000" pitchFamily="34" charset="-122"/>
            </a:endParaRPr>
          </a:p>
        </p:txBody>
      </p:sp>
      <p:sp>
        <p:nvSpPr>
          <p:cNvPr id="11" name="文本框 10"/>
          <p:cNvSpPr txBox="1"/>
          <p:nvPr/>
        </p:nvSpPr>
        <p:spPr>
          <a:xfrm>
            <a:off x="1968137" y="5182699"/>
            <a:ext cx="8255726" cy="523220"/>
          </a:xfrm>
          <a:prstGeom prst="rect">
            <a:avLst/>
          </a:prstGeom>
          <a:noFill/>
        </p:spPr>
        <p:txBody>
          <a:bodyPr wrap="square" rtlCol="0">
            <a:spAutoFit/>
          </a:bodyPr>
          <a:lstStyle/>
          <a:p>
            <a:r>
              <a:rPr lang="en-US" altLang="zh-CN" sz="2800" b="1" dirty="0">
                <a:solidFill>
                  <a:srgbClr val="00B0F0"/>
                </a:solidFill>
              </a:rPr>
              <a:t>——【</a:t>
            </a:r>
            <a:r>
              <a:rPr lang="zh-CN" altLang="en-US" sz="2800" b="1" dirty="0">
                <a:solidFill>
                  <a:srgbClr val="00B0F0"/>
                </a:solidFill>
              </a:rPr>
              <a:t>同学间（有偿）帮忙取快递存在巨大市场</a:t>
            </a:r>
            <a:r>
              <a:rPr lang="en-US" altLang="zh-CN" sz="2800" b="1" dirty="0">
                <a:solidFill>
                  <a:srgbClr val="00B0F0"/>
                </a:solidFill>
              </a:rPr>
              <a:t>】</a:t>
            </a:r>
            <a:endParaRPr lang="zh-CN" altLang="en-US" sz="2800" b="1" dirty="0">
              <a:solidFill>
                <a:srgbClr val="00B0F0"/>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048000" y="3105835"/>
            <a:ext cx="6096000" cy="646331"/>
          </a:xfrm>
          <a:prstGeom prst="rect">
            <a:avLst/>
          </a:prstGeom>
        </p:spPr>
        <p:txBody>
          <a:bodyPr>
            <a:spAutoFit/>
          </a:bodyPr>
          <a:lstStyle/>
          <a:p>
            <a:r>
              <a:rPr lang="en-US" altLang="zh-CN" dirty="0">
                <a:solidFill>
                  <a:schemeClr val="bg1"/>
                </a:solidFill>
                <a:latin typeface="微软雅黑" panose="020B0503020204020204" pitchFamily="34" charset="-122"/>
                <a:ea typeface="微软雅黑" panose="020B0503020204020204" pitchFamily="34" charset="-122"/>
              </a:rPr>
              <a:t>1.</a:t>
            </a:r>
            <a:r>
              <a:rPr lang="zh-CN" altLang="en-US" dirty="0">
                <a:solidFill>
                  <a:schemeClr val="bg1"/>
                </a:solidFill>
                <a:latin typeface="微软雅黑" panose="020B0503020204020204" pitchFamily="34" charset="-122"/>
                <a:ea typeface="微软雅黑" panose="020B0503020204020204" pitchFamily="34" charset="-122"/>
              </a:rPr>
              <a:t>华科学生网购活动频繁，全校每天有超过</a:t>
            </a:r>
            <a:r>
              <a:rPr lang="en-US" altLang="zh-CN" dirty="0">
                <a:solidFill>
                  <a:schemeClr val="bg1"/>
                </a:solidFill>
                <a:latin typeface="微软雅黑" panose="020B0503020204020204" pitchFamily="34" charset="-122"/>
                <a:ea typeface="微软雅黑" panose="020B0503020204020204" pitchFamily="34" charset="-122"/>
              </a:rPr>
              <a:t>1000</a:t>
            </a:r>
            <a:r>
              <a:rPr lang="zh-CN" altLang="en-US" dirty="0">
                <a:solidFill>
                  <a:schemeClr val="bg1"/>
                </a:solidFill>
                <a:latin typeface="微软雅黑" panose="020B0503020204020204" pitchFamily="34" charset="-122"/>
                <a:ea typeface="微软雅黑" panose="020B0503020204020204" pitchFamily="34" charset="-122"/>
              </a:rPr>
              <a:t>个包裹待接收</a:t>
            </a:r>
            <a:endParaRPr lang="zh-CN" altLang="en-US" dirty="0"/>
          </a:p>
        </p:txBody>
      </p:sp>
      <p:pic>
        <p:nvPicPr>
          <p:cNvPr id="5" name="图片 4"/>
          <p:cNvPicPr>
            <a:picLocks noChangeAspect="1"/>
          </p:cNvPicPr>
          <p:nvPr/>
        </p:nvPicPr>
        <p:blipFill>
          <a:blip r:embed="rId1"/>
          <a:stretch>
            <a:fillRect/>
          </a:stretch>
        </p:blipFill>
        <p:spPr>
          <a:xfrm>
            <a:off x="0" y="0"/>
            <a:ext cx="12192000" cy="6858000"/>
          </a:xfrm>
          <a:prstGeom prst="rect">
            <a:avLst/>
          </a:prstGeom>
        </p:spPr>
      </p:pic>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2091" y="182879"/>
            <a:ext cx="2455909" cy="6492241"/>
          </a:xfrm>
          <a:prstGeom prst="rect">
            <a:avLst/>
          </a:prstGeom>
        </p:spPr>
      </p:pic>
      <p:sp>
        <p:nvSpPr>
          <p:cNvPr id="8" name="文本框 7"/>
          <p:cNvSpPr txBox="1"/>
          <p:nvPr/>
        </p:nvSpPr>
        <p:spPr>
          <a:xfrm>
            <a:off x="4010297" y="470262"/>
            <a:ext cx="7589612" cy="4916731"/>
          </a:xfrm>
          <a:prstGeom prst="rect">
            <a:avLst/>
          </a:prstGeom>
          <a:noFill/>
        </p:spPr>
        <p:txBody>
          <a:bodyPr wrap="square" rtlCol="0">
            <a:spAutoFit/>
          </a:bodyPr>
          <a:lstStyle/>
          <a:p>
            <a:pPr>
              <a:lnSpc>
                <a:spcPct val="150000"/>
              </a:lnSpc>
            </a:pPr>
            <a:r>
              <a:rPr lang="zh-CN" altLang="en-US" sz="1900" dirty="0">
                <a:solidFill>
                  <a:schemeClr val="bg1"/>
                </a:solidFill>
                <a:latin typeface="Adobe 黑体 Std R" panose="020B0400000000000000" pitchFamily="34" charset="-122"/>
                <a:ea typeface="Adobe 黑体 Std R" panose="020B0400000000000000" pitchFamily="34" charset="-122"/>
              </a:rPr>
              <a:t>左图为华科的某个学生群聊天截图。</a:t>
            </a:r>
            <a:endParaRPr lang="en-US" altLang="zh-CN" sz="1900" dirty="0">
              <a:solidFill>
                <a:schemeClr val="bg1"/>
              </a:solidFill>
              <a:latin typeface="Adobe 黑体 Std R" panose="020B0400000000000000" pitchFamily="34" charset="-122"/>
              <a:ea typeface="Adobe 黑体 Std R" panose="020B0400000000000000" pitchFamily="34" charset="-122"/>
            </a:endParaRPr>
          </a:p>
          <a:p>
            <a:pPr>
              <a:lnSpc>
                <a:spcPct val="150000"/>
              </a:lnSpc>
            </a:pPr>
            <a:r>
              <a:rPr lang="zh-CN" altLang="en-US" sz="1900" dirty="0">
                <a:solidFill>
                  <a:schemeClr val="bg1"/>
                </a:solidFill>
                <a:latin typeface="Adobe 黑体 Std R" panose="020B0400000000000000" pitchFamily="34" charset="-122"/>
                <a:ea typeface="Adobe 黑体 Std R" panose="020B0400000000000000" pitchFamily="34" charset="-122"/>
              </a:rPr>
              <a:t>可以看到经常有学生因为各种原因</a:t>
            </a:r>
            <a:r>
              <a:rPr lang="en-US" altLang="zh-CN" sz="1900" dirty="0">
                <a:solidFill>
                  <a:schemeClr val="bg1"/>
                </a:solidFill>
                <a:latin typeface="Adobe 黑体 Std R" panose="020B0400000000000000" pitchFamily="34" charset="-122"/>
                <a:ea typeface="Adobe 黑体 Std R" panose="020B0400000000000000" pitchFamily="34" charset="-122"/>
              </a:rPr>
              <a:t>【</a:t>
            </a:r>
            <a:r>
              <a:rPr lang="zh-CN" altLang="en-US" sz="1900" dirty="0">
                <a:solidFill>
                  <a:schemeClr val="bg1"/>
                </a:solidFill>
                <a:latin typeface="Adobe 黑体 Std R" panose="020B0400000000000000" pitchFamily="34" charset="-122"/>
                <a:ea typeface="Adobe 黑体 Std R" panose="020B0400000000000000" pitchFamily="34" charset="-122"/>
              </a:rPr>
              <a:t>不能</a:t>
            </a:r>
            <a:r>
              <a:rPr lang="en-US" altLang="zh-CN" sz="1900" dirty="0">
                <a:solidFill>
                  <a:schemeClr val="bg1"/>
                </a:solidFill>
                <a:latin typeface="Adobe 黑体 Std R" panose="020B0400000000000000" pitchFamily="34" charset="-122"/>
                <a:ea typeface="Adobe 黑体 Std R" panose="020B0400000000000000" pitchFamily="34" charset="-122"/>
              </a:rPr>
              <a:t>】</a:t>
            </a:r>
            <a:r>
              <a:rPr lang="zh-CN" altLang="en-US" sz="1900" dirty="0">
                <a:solidFill>
                  <a:schemeClr val="bg1"/>
                </a:solidFill>
                <a:latin typeface="Adobe 黑体 Std R" panose="020B0400000000000000" pitchFamily="34" charset="-122"/>
                <a:ea typeface="Adobe 黑体 Std R" panose="020B0400000000000000" pitchFamily="34" charset="-122"/>
              </a:rPr>
              <a:t>或</a:t>
            </a:r>
            <a:r>
              <a:rPr lang="en-US" altLang="zh-CN" sz="1900" dirty="0">
                <a:solidFill>
                  <a:schemeClr val="bg1"/>
                </a:solidFill>
                <a:latin typeface="Adobe 黑体 Std R" panose="020B0400000000000000" pitchFamily="34" charset="-122"/>
                <a:ea typeface="Adobe 黑体 Std R" panose="020B0400000000000000" pitchFamily="34" charset="-122"/>
              </a:rPr>
              <a:t>【</a:t>
            </a:r>
            <a:r>
              <a:rPr lang="zh-CN" altLang="en-US" sz="1900" dirty="0">
                <a:solidFill>
                  <a:schemeClr val="bg1"/>
                </a:solidFill>
                <a:latin typeface="Adobe 黑体 Std R" panose="020B0400000000000000" pitchFamily="34" charset="-122"/>
                <a:ea typeface="Adobe 黑体 Std R" panose="020B0400000000000000" pitchFamily="34" charset="-122"/>
              </a:rPr>
              <a:t>不想</a:t>
            </a:r>
            <a:r>
              <a:rPr lang="en-US" altLang="zh-CN" sz="1900" dirty="0">
                <a:solidFill>
                  <a:schemeClr val="bg1"/>
                </a:solidFill>
                <a:latin typeface="Adobe 黑体 Std R" panose="020B0400000000000000" pitchFamily="34" charset="-122"/>
                <a:ea typeface="Adobe 黑体 Std R" panose="020B0400000000000000" pitchFamily="34" charset="-122"/>
              </a:rPr>
              <a:t>】</a:t>
            </a:r>
            <a:r>
              <a:rPr lang="zh-CN" altLang="en-US" sz="1900" dirty="0">
                <a:solidFill>
                  <a:schemeClr val="bg1"/>
                </a:solidFill>
                <a:latin typeface="Adobe 黑体 Std R" panose="020B0400000000000000" pitchFamily="34" charset="-122"/>
                <a:ea typeface="Adobe 黑体 Std R" panose="020B0400000000000000" pitchFamily="34" charset="-122"/>
              </a:rPr>
              <a:t>自己取快递。</a:t>
            </a:r>
            <a:endParaRPr lang="en-US" altLang="zh-CN" sz="1900" dirty="0">
              <a:solidFill>
                <a:schemeClr val="bg1"/>
              </a:solidFill>
              <a:latin typeface="Adobe 黑体 Std R" panose="020B0400000000000000" pitchFamily="34" charset="-122"/>
              <a:ea typeface="Adobe 黑体 Std R" panose="020B0400000000000000" pitchFamily="34" charset="-122"/>
            </a:endParaRPr>
          </a:p>
          <a:p>
            <a:pPr>
              <a:lnSpc>
                <a:spcPct val="150000"/>
              </a:lnSpc>
            </a:pPr>
            <a:r>
              <a:rPr lang="zh-CN" altLang="en-US" sz="1900" dirty="0">
                <a:solidFill>
                  <a:schemeClr val="bg1"/>
                </a:solidFill>
                <a:latin typeface="Adobe 黑体 Std R" panose="020B0400000000000000" pitchFamily="34" charset="-122"/>
                <a:ea typeface="Adobe 黑体 Std R" panose="020B0400000000000000" pitchFamily="34" charset="-122"/>
              </a:rPr>
              <a:t>这仅是一个</a:t>
            </a:r>
            <a:r>
              <a:rPr lang="en-US" altLang="zh-CN" sz="1900" dirty="0">
                <a:solidFill>
                  <a:schemeClr val="bg1"/>
                </a:solidFill>
                <a:latin typeface="Adobe 黑体 Std R" panose="020B0400000000000000" pitchFamily="34" charset="-122"/>
                <a:ea typeface="Adobe 黑体 Std R" panose="020B0400000000000000" pitchFamily="34" charset="-122"/>
              </a:rPr>
              <a:t>500</a:t>
            </a:r>
            <a:r>
              <a:rPr lang="zh-CN" altLang="en-US" sz="1900" dirty="0">
                <a:solidFill>
                  <a:schemeClr val="bg1"/>
                </a:solidFill>
                <a:latin typeface="Adobe 黑体 Std R" panose="020B0400000000000000" pitchFamily="34" charset="-122"/>
                <a:ea typeface="Adobe 黑体 Std R" panose="020B0400000000000000" pitchFamily="34" charset="-122"/>
              </a:rPr>
              <a:t>人群，由此可见全校学生对</a:t>
            </a:r>
            <a:r>
              <a:rPr lang="en-US" altLang="zh-CN" sz="1900" dirty="0">
                <a:solidFill>
                  <a:schemeClr val="bg1"/>
                </a:solidFill>
                <a:latin typeface="Adobe 黑体 Std R" panose="020B0400000000000000" pitchFamily="34" charset="-122"/>
                <a:ea typeface="Adobe 黑体 Std R" panose="020B0400000000000000" pitchFamily="34" charset="-122"/>
              </a:rPr>
              <a:t>【</a:t>
            </a:r>
            <a:r>
              <a:rPr lang="zh-CN" altLang="en-US" sz="1900" dirty="0">
                <a:solidFill>
                  <a:schemeClr val="bg1"/>
                </a:solidFill>
                <a:latin typeface="Adobe 黑体 Std R" panose="020B0400000000000000" pitchFamily="34" charset="-122"/>
                <a:ea typeface="Adobe 黑体 Std R" panose="020B0400000000000000" pitchFamily="34" charset="-122"/>
              </a:rPr>
              <a:t>帮取快递</a:t>
            </a:r>
            <a:r>
              <a:rPr lang="en-US" altLang="zh-CN" sz="1900" dirty="0">
                <a:solidFill>
                  <a:schemeClr val="bg1"/>
                </a:solidFill>
                <a:latin typeface="Adobe 黑体 Std R" panose="020B0400000000000000" pitchFamily="34" charset="-122"/>
                <a:ea typeface="Adobe 黑体 Std R" panose="020B0400000000000000" pitchFamily="34" charset="-122"/>
              </a:rPr>
              <a:t>】</a:t>
            </a:r>
            <a:r>
              <a:rPr lang="zh-CN" altLang="en-US" sz="1900" dirty="0">
                <a:solidFill>
                  <a:schemeClr val="bg1"/>
                </a:solidFill>
                <a:latin typeface="Adobe 黑体 Std R" panose="020B0400000000000000" pitchFamily="34" charset="-122"/>
                <a:ea typeface="Adobe 黑体 Std R" panose="020B0400000000000000" pitchFamily="34" charset="-122"/>
              </a:rPr>
              <a:t>的需求有多大。</a:t>
            </a:r>
            <a:endParaRPr lang="en-US" altLang="zh-CN" sz="1900" dirty="0">
              <a:solidFill>
                <a:schemeClr val="bg1"/>
              </a:solidFill>
              <a:latin typeface="Adobe 黑体 Std R" panose="020B0400000000000000" pitchFamily="34" charset="-122"/>
              <a:ea typeface="Adobe 黑体 Std R" panose="020B0400000000000000" pitchFamily="34" charset="-122"/>
            </a:endParaRPr>
          </a:p>
          <a:p>
            <a:pPr>
              <a:lnSpc>
                <a:spcPct val="150000"/>
              </a:lnSpc>
            </a:pPr>
            <a:r>
              <a:rPr lang="zh-CN" altLang="en-US" sz="1900" dirty="0">
                <a:solidFill>
                  <a:schemeClr val="bg1"/>
                </a:solidFill>
                <a:latin typeface="Adobe 黑体 Std R" panose="020B0400000000000000" pitchFamily="34" charset="-122"/>
                <a:ea typeface="Adobe 黑体 Std R" panose="020B0400000000000000" pitchFamily="34" charset="-122"/>
              </a:rPr>
              <a:t>想象一下：</a:t>
            </a:r>
            <a:endParaRPr lang="en-US" altLang="zh-CN" sz="1900" dirty="0">
              <a:solidFill>
                <a:schemeClr val="bg1"/>
              </a:solidFill>
              <a:latin typeface="Adobe 黑体 Std R" panose="020B0400000000000000" pitchFamily="34" charset="-122"/>
              <a:ea typeface="Adobe 黑体 Std R" panose="020B0400000000000000" pitchFamily="34" charset="-122"/>
            </a:endParaRPr>
          </a:p>
          <a:p>
            <a:pPr>
              <a:lnSpc>
                <a:spcPct val="150000"/>
              </a:lnSpc>
            </a:pPr>
            <a:r>
              <a:rPr lang="zh-CN" altLang="en-US" sz="1900" dirty="0">
                <a:solidFill>
                  <a:schemeClr val="bg1"/>
                </a:solidFill>
                <a:latin typeface="Adobe 黑体 Std R" panose="020B0400000000000000" pitchFamily="34" charset="-122"/>
                <a:ea typeface="Adobe 黑体 Std R" panose="020B0400000000000000" pitchFamily="34" charset="-122"/>
              </a:rPr>
              <a:t>         如果在获得授权的情况下，</a:t>
            </a:r>
            <a:r>
              <a:rPr lang="en-US" altLang="zh-CN" sz="1900" dirty="0">
                <a:solidFill>
                  <a:schemeClr val="bg1"/>
                </a:solidFill>
                <a:latin typeface="Adobe 黑体 Std R" panose="020B0400000000000000" pitchFamily="34" charset="-122"/>
                <a:ea typeface="Adobe 黑体 Std R" panose="020B0400000000000000" pitchFamily="34" charset="-122"/>
              </a:rPr>
              <a:t>A</a:t>
            </a:r>
            <a:r>
              <a:rPr lang="zh-CN" altLang="en-US" sz="1900" dirty="0">
                <a:solidFill>
                  <a:schemeClr val="bg1"/>
                </a:solidFill>
                <a:latin typeface="Adobe 黑体 Std R" panose="020B0400000000000000" pitchFamily="34" charset="-122"/>
                <a:ea typeface="Adobe 黑体 Std R" panose="020B0400000000000000" pitchFamily="34" charset="-122"/>
              </a:rPr>
              <a:t>同学在</a:t>
            </a:r>
            <a:r>
              <a:rPr lang="en-US" altLang="zh-CN" sz="1900" dirty="0">
                <a:solidFill>
                  <a:schemeClr val="bg1"/>
                </a:solidFill>
                <a:latin typeface="Adobe 黑体 Std R" panose="020B0400000000000000" pitchFamily="34" charset="-122"/>
                <a:ea typeface="Adobe 黑体 Std R" panose="020B0400000000000000" pitchFamily="34" charset="-122"/>
              </a:rPr>
              <a:t>【</a:t>
            </a:r>
            <a:r>
              <a:rPr lang="zh-CN" altLang="en-US" sz="1900" dirty="0">
                <a:solidFill>
                  <a:schemeClr val="bg1"/>
                </a:solidFill>
                <a:latin typeface="Adobe 黑体 Std R" panose="020B0400000000000000" pitchFamily="34" charset="-122"/>
                <a:ea typeface="Adobe 黑体 Std R" panose="020B0400000000000000" pitchFamily="34" charset="-122"/>
              </a:rPr>
              <a:t>韵苑竹林</a:t>
            </a:r>
            <a:r>
              <a:rPr lang="en-US" altLang="zh-CN" sz="1900" dirty="0">
                <a:solidFill>
                  <a:schemeClr val="bg1"/>
                </a:solidFill>
                <a:latin typeface="Adobe 黑体 Std R" panose="020B0400000000000000" pitchFamily="34" charset="-122"/>
                <a:ea typeface="Adobe 黑体 Std R" panose="020B0400000000000000" pitchFamily="34" charset="-122"/>
              </a:rPr>
              <a:t>】</a:t>
            </a:r>
            <a:r>
              <a:rPr lang="zh-CN" altLang="en-US" sz="1900" dirty="0">
                <a:solidFill>
                  <a:schemeClr val="bg1"/>
                </a:solidFill>
                <a:latin typeface="Adobe 黑体 Std R" panose="020B0400000000000000" pitchFamily="34" charset="-122"/>
                <a:ea typeface="Adobe 黑体 Std R" panose="020B0400000000000000" pitchFamily="34" charset="-122"/>
              </a:rPr>
              <a:t>取快递时，顺便帮</a:t>
            </a:r>
            <a:r>
              <a:rPr lang="en-US" altLang="zh-CN" sz="1900" dirty="0">
                <a:solidFill>
                  <a:schemeClr val="bg1"/>
                </a:solidFill>
                <a:latin typeface="Adobe 黑体 Std R" panose="020B0400000000000000" pitchFamily="34" charset="-122"/>
                <a:ea typeface="Adobe 黑体 Std R" panose="020B0400000000000000" pitchFamily="34" charset="-122"/>
              </a:rPr>
              <a:t>B</a:t>
            </a:r>
            <a:r>
              <a:rPr lang="zh-CN" altLang="en-US" sz="1900" dirty="0">
                <a:solidFill>
                  <a:schemeClr val="bg1"/>
                </a:solidFill>
                <a:latin typeface="Adobe 黑体 Std R" panose="020B0400000000000000" pitchFamily="34" charset="-122"/>
                <a:ea typeface="Adobe 黑体 Std R" panose="020B0400000000000000" pitchFamily="34" charset="-122"/>
              </a:rPr>
              <a:t>、</a:t>
            </a:r>
            <a:r>
              <a:rPr lang="en-US" altLang="zh-CN" sz="1900" dirty="0">
                <a:solidFill>
                  <a:schemeClr val="bg1"/>
                </a:solidFill>
                <a:latin typeface="Adobe 黑体 Std R" panose="020B0400000000000000" pitchFamily="34" charset="-122"/>
                <a:ea typeface="Adobe 黑体 Std R" panose="020B0400000000000000" pitchFamily="34" charset="-122"/>
              </a:rPr>
              <a:t>C</a:t>
            </a:r>
            <a:r>
              <a:rPr lang="en-US" altLang="zh-CN" sz="1900" dirty="0">
                <a:solidFill>
                  <a:schemeClr val="bg1"/>
                </a:solidFill>
                <a:latin typeface="微软雅黑" panose="020B0503020204020204" pitchFamily="34" charset="-122"/>
                <a:ea typeface="微软雅黑" panose="020B0503020204020204" pitchFamily="34" charset="-122"/>
              </a:rPr>
              <a:t>···</a:t>
            </a:r>
            <a:r>
              <a:rPr lang="zh-CN" altLang="en-US" sz="1900" dirty="0">
                <a:solidFill>
                  <a:schemeClr val="bg1"/>
                </a:solidFill>
                <a:latin typeface="Adobe 黑体 Std R" panose="020B0400000000000000" pitchFamily="34" charset="-122"/>
                <a:ea typeface="Adobe 黑体 Std R" panose="020B0400000000000000" pitchFamily="34" charset="-122"/>
              </a:rPr>
              <a:t>同学取了同在</a:t>
            </a:r>
            <a:r>
              <a:rPr lang="en-US" altLang="zh-CN" sz="1900" dirty="0">
                <a:solidFill>
                  <a:schemeClr val="bg1"/>
                </a:solidFill>
                <a:latin typeface="Adobe 黑体 Std R" panose="020B0400000000000000" pitchFamily="34" charset="-122"/>
                <a:ea typeface="Adobe 黑体 Std R" panose="020B0400000000000000" pitchFamily="34" charset="-122"/>
              </a:rPr>
              <a:t>【</a:t>
            </a:r>
            <a:r>
              <a:rPr lang="zh-CN" altLang="en-US" sz="1900" dirty="0">
                <a:solidFill>
                  <a:schemeClr val="bg1"/>
                </a:solidFill>
                <a:latin typeface="Adobe 黑体 Std R" panose="020B0400000000000000" pitchFamily="34" charset="-122"/>
                <a:ea typeface="Adobe 黑体 Std R" panose="020B0400000000000000" pitchFamily="34" charset="-122"/>
              </a:rPr>
              <a:t>韵苑竹林</a:t>
            </a:r>
            <a:r>
              <a:rPr lang="en-US" altLang="zh-CN" sz="1900" dirty="0">
                <a:solidFill>
                  <a:schemeClr val="bg1"/>
                </a:solidFill>
                <a:latin typeface="Adobe 黑体 Std R" panose="020B0400000000000000" pitchFamily="34" charset="-122"/>
                <a:ea typeface="Adobe 黑体 Std R" panose="020B0400000000000000" pitchFamily="34" charset="-122"/>
              </a:rPr>
              <a:t>】</a:t>
            </a:r>
            <a:r>
              <a:rPr lang="zh-CN" altLang="en-US" sz="1900" dirty="0">
                <a:solidFill>
                  <a:schemeClr val="bg1"/>
                </a:solidFill>
                <a:latin typeface="Adobe 黑体 Std R" panose="020B0400000000000000" pitchFamily="34" charset="-122"/>
                <a:ea typeface="Adobe 黑体 Std R" panose="020B0400000000000000" pitchFamily="34" charset="-122"/>
              </a:rPr>
              <a:t>派发的快递，顺路捎回了宿舍，并由此获得了感谢金。</a:t>
            </a:r>
            <a:endParaRPr lang="en-US" altLang="zh-CN" sz="1900" dirty="0">
              <a:solidFill>
                <a:schemeClr val="bg1"/>
              </a:solidFill>
              <a:latin typeface="Adobe 黑体 Std R" panose="020B0400000000000000" pitchFamily="34" charset="-122"/>
              <a:ea typeface="Adobe 黑体 Std R" panose="020B0400000000000000" pitchFamily="34" charset="-122"/>
            </a:endParaRPr>
          </a:p>
          <a:p>
            <a:pPr>
              <a:lnSpc>
                <a:spcPct val="150000"/>
              </a:lnSpc>
            </a:pPr>
            <a:r>
              <a:rPr lang="zh-CN" altLang="en-US" sz="1900" dirty="0">
                <a:solidFill>
                  <a:schemeClr val="bg1"/>
                </a:solidFill>
                <a:latin typeface="Adobe 黑体 Std R" panose="020B0400000000000000" pitchFamily="34" charset="-122"/>
                <a:ea typeface="Adobe 黑体 Std R" panose="020B0400000000000000" pitchFamily="34" charset="-122"/>
              </a:rPr>
              <a:t>由此带来的好处有：</a:t>
            </a:r>
            <a:endParaRPr lang="en-US" altLang="zh-CN" sz="1900" dirty="0">
              <a:solidFill>
                <a:schemeClr val="bg1"/>
              </a:solidFill>
              <a:latin typeface="Adobe 黑体 Std R" panose="020B0400000000000000" pitchFamily="34" charset="-122"/>
              <a:ea typeface="Adobe 黑体 Std R" panose="020B0400000000000000" pitchFamily="34" charset="-122"/>
            </a:endParaRPr>
          </a:p>
          <a:p>
            <a:pPr>
              <a:lnSpc>
                <a:spcPct val="150000"/>
              </a:lnSpc>
            </a:pPr>
            <a:r>
              <a:rPr lang="en-US" altLang="zh-CN" sz="1900" dirty="0">
                <a:solidFill>
                  <a:schemeClr val="bg1"/>
                </a:solidFill>
                <a:latin typeface="Adobe 黑体 Std R" panose="020B0400000000000000" pitchFamily="34" charset="-122"/>
                <a:ea typeface="Adobe 黑体 Std R" panose="020B0400000000000000" pitchFamily="34" charset="-122"/>
              </a:rPr>
              <a:t>          1.   </a:t>
            </a:r>
            <a:r>
              <a:rPr lang="zh-CN" altLang="en-US" sz="1900" dirty="0">
                <a:solidFill>
                  <a:schemeClr val="bg1"/>
                </a:solidFill>
                <a:latin typeface="Adobe 黑体 Std R" panose="020B0400000000000000" pitchFamily="34" charset="-122"/>
                <a:ea typeface="Adobe 黑体 Std R" panose="020B0400000000000000" pitchFamily="34" charset="-122"/>
              </a:rPr>
              <a:t>帮助</a:t>
            </a:r>
            <a:r>
              <a:rPr lang="en-US" altLang="zh-CN" sz="1900" dirty="0">
                <a:solidFill>
                  <a:schemeClr val="bg1"/>
                </a:solidFill>
                <a:latin typeface="Adobe 黑体 Std R" panose="020B0400000000000000" pitchFamily="34" charset="-122"/>
                <a:ea typeface="Adobe 黑体 Std R" panose="020B0400000000000000" pitchFamily="34" charset="-122"/>
              </a:rPr>
              <a:t>B</a:t>
            </a:r>
            <a:r>
              <a:rPr lang="zh-CN" altLang="en-US" sz="1900" dirty="0">
                <a:solidFill>
                  <a:schemeClr val="bg1"/>
                </a:solidFill>
                <a:latin typeface="Adobe 黑体 Std R" panose="020B0400000000000000" pitchFamily="34" charset="-122"/>
                <a:ea typeface="Adobe 黑体 Std R" panose="020B0400000000000000" pitchFamily="34" charset="-122"/>
              </a:rPr>
              <a:t>、</a:t>
            </a:r>
            <a:r>
              <a:rPr lang="en-US" altLang="zh-CN" sz="1900" dirty="0">
                <a:solidFill>
                  <a:schemeClr val="bg1"/>
                </a:solidFill>
                <a:latin typeface="Adobe 黑体 Std R" panose="020B0400000000000000" pitchFamily="34" charset="-122"/>
                <a:ea typeface="Adobe 黑体 Std R" panose="020B0400000000000000" pitchFamily="34" charset="-122"/>
              </a:rPr>
              <a:t>C</a:t>
            </a:r>
            <a:r>
              <a:rPr lang="en-US" altLang="zh-CN" sz="1900" dirty="0">
                <a:solidFill>
                  <a:schemeClr val="bg1"/>
                </a:solidFill>
                <a:latin typeface="微软雅黑" panose="020B0503020204020204" pitchFamily="34" charset="-122"/>
                <a:ea typeface="微软雅黑" panose="020B0503020204020204" pitchFamily="34" charset="-122"/>
              </a:rPr>
              <a:t>···</a:t>
            </a:r>
            <a:r>
              <a:rPr lang="zh-CN" altLang="en-US" sz="1900" dirty="0">
                <a:solidFill>
                  <a:schemeClr val="bg1"/>
                </a:solidFill>
                <a:latin typeface="Adobe 黑体 Std R" panose="020B0400000000000000" pitchFamily="34" charset="-122"/>
                <a:ea typeface="Adobe 黑体 Std R" panose="020B0400000000000000" pitchFamily="34" charset="-122"/>
              </a:rPr>
              <a:t>同学解决了取快递的需求。</a:t>
            </a:r>
            <a:endParaRPr lang="en-US" altLang="zh-CN" sz="1900" dirty="0">
              <a:solidFill>
                <a:schemeClr val="bg1"/>
              </a:solidFill>
              <a:latin typeface="Adobe 黑体 Std R" panose="020B0400000000000000" pitchFamily="34" charset="-122"/>
              <a:ea typeface="Adobe 黑体 Std R" panose="020B0400000000000000" pitchFamily="34" charset="-122"/>
            </a:endParaRPr>
          </a:p>
          <a:p>
            <a:pPr>
              <a:lnSpc>
                <a:spcPct val="150000"/>
              </a:lnSpc>
            </a:pPr>
            <a:r>
              <a:rPr lang="en-US" altLang="zh-CN" sz="1900" dirty="0">
                <a:solidFill>
                  <a:schemeClr val="bg1"/>
                </a:solidFill>
                <a:latin typeface="Adobe 黑体 Std R" panose="020B0400000000000000" pitchFamily="34" charset="-122"/>
                <a:ea typeface="Adobe 黑体 Std R" panose="020B0400000000000000" pitchFamily="34" charset="-122"/>
              </a:rPr>
              <a:t>          2.   A</a:t>
            </a:r>
            <a:r>
              <a:rPr lang="zh-CN" altLang="en-US" sz="1900" dirty="0">
                <a:solidFill>
                  <a:schemeClr val="bg1"/>
                </a:solidFill>
                <a:latin typeface="Adobe 黑体 Std R" panose="020B0400000000000000" pitchFamily="34" charset="-122"/>
                <a:ea typeface="Adobe 黑体 Std R" panose="020B0400000000000000" pitchFamily="34" charset="-122"/>
              </a:rPr>
              <a:t>同学付出极少部分时间体力，获得了感谢金。</a:t>
            </a:r>
            <a:endParaRPr lang="en-US" altLang="zh-CN" sz="1900" dirty="0">
              <a:solidFill>
                <a:schemeClr val="bg1"/>
              </a:solidFill>
              <a:latin typeface="Adobe 黑体 Std R" panose="020B0400000000000000" pitchFamily="34" charset="-122"/>
              <a:ea typeface="Adobe 黑体 Std R" panose="020B0400000000000000" pitchFamily="34" charset="-122"/>
            </a:endParaRPr>
          </a:p>
          <a:p>
            <a:pPr>
              <a:lnSpc>
                <a:spcPct val="150000"/>
              </a:lnSpc>
            </a:pPr>
            <a:r>
              <a:rPr lang="en-US" altLang="zh-CN" sz="1900" dirty="0">
                <a:solidFill>
                  <a:schemeClr val="bg1"/>
                </a:solidFill>
                <a:latin typeface="Adobe 黑体 Std R" panose="020B0400000000000000" pitchFamily="34" charset="-122"/>
                <a:ea typeface="Adobe 黑体 Std R" panose="020B0400000000000000" pitchFamily="34" charset="-122"/>
              </a:rPr>
              <a:t>          3.   </a:t>
            </a:r>
            <a:r>
              <a:rPr lang="zh-CN" altLang="en-US" sz="1900" dirty="0">
                <a:solidFill>
                  <a:schemeClr val="bg1"/>
                </a:solidFill>
                <a:latin typeface="Adobe 黑体 Std R" panose="020B0400000000000000" pitchFamily="34" charset="-122"/>
                <a:ea typeface="Adobe 黑体 Std R" panose="020B0400000000000000" pitchFamily="34" charset="-122"/>
              </a:rPr>
              <a:t>帮助快递取件点减少了本将积压在店内的包裹。</a:t>
            </a:r>
            <a:endParaRPr lang="zh-CN" altLang="en-US" sz="1900" dirty="0">
              <a:solidFill>
                <a:schemeClr val="bg1"/>
              </a:solidFill>
              <a:latin typeface="Adobe 黑体 Std R" panose="020B0400000000000000" pitchFamily="34" charset="-122"/>
              <a:ea typeface="Adobe 黑体 Std R" panose="020B0400000000000000" pitchFamily="34" charset="-122"/>
            </a:endParaRPr>
          </a:p>
        </p:txBody>
      </p:sp>
      <p:sp>
        <p:nvSpPr>
          <p:cNvPr id="9" name="文本框 8"/>
          <p:cNvSpPr txBox="1"/>
          <p:nvPr/>
        </p:nvSpPr>
        <p:spPr>
          <a:xfrm>
            <a:off x="4010297" y="5733577"/>
            <a:ext cx="8255726" cy="523220"/>
          </a:xfrm>
          <a:prstGeom prst="rect">
            <a:avLst/>
          </a:prstGeom>
          <a:noFill/>
        </p:spPr>
        <p:txBody>
          <a:bodyPr wrap="square" rtlCol="0">
            <a:spAutoFit/>
          </a:bodyPr>
          <a:lstStyle/>
          <a:p>
            <a:r>
              <a:rPr lang="en-US" altLang="zh-CN" sz="2800" b="1" dirty="0">
                <a:solidFill>
                  <a:srgbClr val="00B0F0"/>
                </a:solidFill>
              </a:rPr>
              <a:t>——</a:t>
            </a:r>
            <a:r>
              <a:rPr lang="zh-CN" altLang="en-US" sz="2800" b="1" dirty="0">
                <a:solidFill>
                  <a:srgbClr val="00B0F0"/>
                </a:solidFill>
              </a:rPr>
              <a:t>解决需求！节约资源！提高效率！</a:t>
            </a:r>
            <a:endParaRPr lang="zh-CN" altLang="en-US" sz="2800" b="1" dirty="0">
              <a:solidFill>
                <a:srgbClr val="00B0F0"/>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stretch>
            <a:fillRect/>
          </a:stretch>
        </p:blipFill>
        <p:spPr>
          <a:xfrm>
            <a:off x="0" y="0"/>
            <a:ext cx="12192000" cy="6858000"/>
          </a:xfrm>
          <a:prstGeom prst="rect">
            <a:avLst/>
          </a:prstGeom>
        </p:spPr>
      </p:pic>
      <p:sp>
        <p:nvSpPr>
          <p:cNvPr id="3" name="文本框 2"/>
          <p:cNvSpPr txBox="1"/>
          <p:nvPr/>
        </p:nvSpPr>
        <p:spPr>
          <a:xfrm>
            <a:off x="2495005" y="2788567"/>
            <a:ext cx="7201989" cy="1015663"/>
          </a:xfrm>
          <a:prstGeom prst="rect">
            <a:avLst/>
          </a:prstGeom>
          <a:noFill/>
        </p:spPr>
        <p:txBody>
          <a:bodyPr wrap="square" rtlCol="0">
            <a:spAutoFit/>
          </a:bodyPr>
          <a:lstStyle/>
          <a:p>
            <a:r>
              <a:rPr lang="zh-CN" altLang="en-US" sz="6000" dirty="0">
                <a:solidFill>
                  <a:schemeClr val="bg1"/>
                </a:solidFill>
                <a:latin typeface="Adobe 黑体 Std R" panose="020B0400000000000000" pitchFamily="34" charset="-122"/>
                <a:ea typeface="Adobe 黑体 Std R" panose="020B0400000000000000" pitchFamily="34" charset="-122"/>
              </a:rPr>
              <a:t>三、页面与功能介绍</a:t>
            </a:r>
            <a:endParaRPr lang="zh-CN" altLang="en-US" sz="6000" dirty="0">
              <a:solidFill>
                <a:schemeClr val="bg1"/>
              </a:solidFill>
              <a:latin typeface="Adobe 黑体 Std R" panose="020B0400000000000000" pitchFamily="34" charset="-122"/>
              <a:ea typeface="Adobe 黑体 Std R" panose="020B0400000000000000" pitchFamily="34" charset="-122"/>
            </a:endParaRPr>
          </a:p>
        </p:txBody>
      </p:sp>
      <p:sp>
        <p:nvSpPr>
          <p:cNvPr id="5" name="文本框 4"/>
          <p:cNvSpPr txBox="1"/>
          <p:nvPr/>
        </p:nvSpPr>
        <p:spPr>
          <a:xfrm>
            <a:off x="4498886" y="4142229"/>
            <a:ext cx="6470467" cy="1446550"/>
          </a:xfrm>
          <a:prstGeom prst="rect">
            <a:avLst/>
          </a:prstGeom>
          <a:noFill/>
        </p:spPr>
        <p:txBody>
          <a:bodyPr wrap="square" rtlCol="0">
            <a:spAutoFit/>
          </a:bodyPr>
          <a:lstStyle/>
          <a:p>
            <a:r>
              <a:rPr lang="en-US" altLang="zh-CN" sz="2200" dirty="0">
                <a:solidFill>
                  <a:schemeClr val="bg1"/>
                </a:solidFill>
                <a:latin typeface="Adobe 楷体 Std R" panose="02020400000000000000" pitchFamily="18" charset="-122"/>
                <a:ea typeface="Adobe 楷体 Std R" panose="02020400000000000000" pitchFamily="18" charset="-122"/>
              </a:rPr>
              <a:t>·</a:t>
            </a:r>
            <a:r>
              <a:rPr lang="zh-CN" altLang="en-US" sz="2200" dirty="0">
                <a:solidFill>
                  <a:schemeClr val="bg1"/>
                </a:solidFill>
                <a:latin typeface="Adobe 楷体 Std R" panose="02020400000000000000" pitchFamily="18" charset="-122"/>
                <a:ea typeface="Adobe 楷体 Std R" panose="02020400000000000000" pitchFamily="18" charset="-122"/>
              </a:rPr>
              <a:t>查询快递单号信息</a:t>
            </a:r>
            <a:endParaRPr lang="en-US" altLang="zh-CN" sz="2200" dirty="0">
              <a:solidFill>
                <a:schemeClr val="bg1"/>
              </a:solidFill>
              <a:latin typeface="Adobe 楷体 Std R" panose="02020400000000000000" pitchFamily="18" charset="-122"/>
              <a:ea typeface="Adobe 楷体 Std R" panose="02020400000000000000" pitchFamily="18" charset="-122"/>
            </a:endParaRPr>
          </a:p>
          <a:p>
            <a:r>
              <a:rPr lang="en-US" altLang="zh-CN" sz="2200" dirty="0">
                <a:solidFill>
                  <a:schemeClr val="bg1"/>
                </a:solidFill>
                <a:latin typeface="Adobe 楷体 Std R" panose="02020400000000000000" pitchFamily="18" charset="-122"/>
                <a:ea typeface="Adobe 楷体 Std R" panose="02020400000000000000" pitchFamily="18" charset="-122"/>
              </a:rPr>
              <a:t>·</a:t>
            </a:r>
            <a:r>
              <a:rPr lang="zh-CN" altLang="en-US" sz="2200" dirty="0">
                <a:solidFill>
                  <a:schemeClr val="bg1"/>
                </a:solidFill>
                <a:latin typeface="Adobe 楷体 Std R" panose="02020400000000000000" pitchFamily="18" charset="-122"/>
                <a:ea typeface="Adobe 楷体 Std R" panose="02020400000000000000" pitchFamily="18" charset="-122"/>
              </a:rPr>
              <a:t>发布任务让别人帮你取快递</a:t>
            </a:r>
            <a:endParaRPr lang="en-US" altLang="zh-CN" sz="2200" dirty="0">
              <a:solidFill>
                <a:schemeClr val="bg1"/>
              </a:solidFill>
              <a:latin typeface="Adobe 楷体 Std R" panose="02020400000000000000" pitchFamily="18" charset="-122"/>
              <a:ea typeface="Adobe 楷体 Std R" panose="02020400000000000000" pitchFamily="18" charset="-122"/>
            </a:endParaRPr>
          </a:p>
          <a:p>
            <a:r>
              <a:rPr lang="en-US" altLang="zh-CN" sz="2200" dirty="0">
                <a:solidFill>
                  <a:schemeClr val="bg1"/>
                </a:solidFill>
                <a:latin typeface="Adobe 楷体 Std R" panose="02020400000000000000" pitchFamily="18" charset="-122"/>
                <a:ea typeface="Adobe 楷体 Std R" panose="02020400000000000000" pitchFamily="18" charset="-122"/>
              </a:rPr>
              <a:t>·</a:t>
            </a:r>
            <a:r>
              <a:rPr lang="zh-CN" altLang="en-US" sz="2200" dirty="0">
                <a:solidFill>
                  <a:schemeClr val="bg1"/>
                </a:solidFill>
                <a:latin typeface="Adobe 楷体 Std R" panose="02020400000000000000" pitchFamily="18" charset="-122"/>
                <a:ea typeface="Adobe 楷体 Std R" panose="02020400000000000000" pitchFamily="18" charset="-122"/>
              </a:rPr>
              <a:t>帮别人取快递</a:t>
            </a:r>
            <a:r>
              <a:rPr lang="en-US" altLang="zh-CN" sz="2200" dirty="0">
                <a:solidFill>
                  <a:schemeClr val="bg1"/>
                </a:solidFill>
                <a:latin typeface="Adobe 楷体 Std R" panose="02020400000000000000" pitchFamily="18" charset="-122"/>
                <a:ea typeface="Adobe 楷体 Std R" panose="02020400000000000000" pitchFamily="18" charset="-122"/>
              </a:rPr>
              <a:t> </a:t>
            </a:r>
            <a:endParaRPr lang="en-US" altLang="zh-CN" sz="2200" dirty="0">
              <a:solidFill>
                <a:schemeClr val="bg1"/>
              </a:solidFill>
              <a:latin typeface="Adobe 楷体 Std R" panose="02020400000000000000" pitchFamily="18" charset="-122"/>
              <a:ea typeface="Adobe 楷体 Std R" panose="02020400000000000000" pitchFamily="18" charset="-122"/>
            </a:endParaRPr>
          </a:p>
          <a:p>
            <a:r>
              <a:rPr lang="en-US" altLang="zh-CN" sz="2200" dirty="0">
                <a:solidFill>
                  <a:schemeClr val="bg1"/>
                </a:solidFill>
                <a:latin typeface="Adobe 楷体 Std R" panose="02020400000000000000" pitchFamily="18" charset="-122"/>
                <a:ea typeface="Adobe 楷体 Std R" panose="02020400000000000000" pitchFamily="18" charset="-122"/>
              </a:rPr>
              <a:t>·</a:t>
            </a:r>
            <a:r>
              <a:rPr lang="zh-CN" altLang="en-US" sz="2200" dirty="0">
                <a:solidFill>
                  <a:schemeClr val="bg1"/>
                </a:solidFill>
                <a:latin typeface="Adobe 楷体 Std R" panose="02020400000000000000" pitchFamily="18" charset="-122"/>
                <a:ea typeface="Adobe 楷体 Std R" panose="02020400000000000000" pitchFamily="18" charset="-122"/>
              </a:rPr>
              <a:t>显示</a:t>
            </a:r>
            <a:r>
              <a:rPr lang="en-US" altLang="zh-CN" sz="2200" dirty="0">
                <a:solidFill>
                  <a:schemeClr val="bg1"/>
                </a:solidFill>
                <a:latin typeface="Adobe 楷体 Std R" panose="02020400000000000000" pitchFamily="18" charset="-122"/>
                <a:ea typeface="Adobe 楷体 Std R" panose="02020400000000000000" pitchFamily="18" charset="-122"/>
              </a:rPr>
              <a:t>/</a:t>
            </a:r>
            <a:r>
              <a:rPr lang="zh-CN" altLang="en-US" sz="2200" dirty="0">
                <a:solidFill>
                  <a:schemeClr val="bg1"/>
                </a:solidFill>
                <a:latin typeface="Adobe 楷体 Std R" panose="02020400000000000000" pitchFamily="18" charset="-122"/>
                <a:ea typeface="Adobe 楷体 Std R" panose="02020400000000000000" pitchFamily="18" charset="-122"/>
              </a:rPr>
              <a:t>修改个人信息</a:t>
            </a:r>
            <a:endParaRPr lang="zh-CN" altLang="en-US" sz="2200" dirty="0">
              <a:solidFill>
                <a:schemeClr val="bg1"/>
              </a:solidFill>
              <a:latin typeface="Adobe 楷体 Std R" panose="02020400000000000000" pitchFamily="18" charset="-122"/>
              <a:ea typeface="Adobe 楷体 Std R" panose="02020400000000000000" pitchFamily="18" charset="-122"/>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hlinkClick r:id="rId1" tooltip="K-star网址" action="ppaction://hlinkfile"/>
          </p:cNvPr>
          <p:cNvPicPr>
            <a:picLocks noChangeAspect="1"/>
          </p:cNvPicPr>
          <p:nvPr/>
        </p:nvPicPr>
        <p:blipFill>
          <a:blip r:embed="rId2"/>
          <a:stretch>
            <a:fillRect/>
          </a:stretch>
        </p:blipFill>
        <p:spPr>
          <a:xfrm>
            <a:off x="0" y="-13063"/>
            <a:ext cx="12192000" cy="6858000"/>
          </a:xfrm>
          <a:prstGeom prst="rect">
            <a:avLst/>
          </a:prstGeom>
        </p:spPr>
      </p:pic>
      <p:sp>
        <p:nvSpPr>
          <p:cNvPr id="3" name="文本框 2"/>
          <p:cNvSpPr txBox="1"/>
          <p:nvPr/>
        </p:nvSpPr>
        <p:spPr>
          <a:xfrm>
            <a:off x="2085846" y="3400346"/>
            <a:ext cx="8128804" cy="830997"/>
          </a:xfrm>
          <a:prstGeom prst="rect">
            <a:avLst/>
          </a:prstGeom>
          <a:noFill/>
        </p:spPr>
        <p:txBody>
          <a:bodyPr wrap="square" rtlCol="0">
            <a:spAutoFit/>
          </a:bodyPr>
          <a:lstStyle/>
          <a:p>
            <a:pPr algn="ctr"/>
            <a:r>
              <a:rPr lang="zh-CN" altLang="en-US" sz="2400" dirty="0">
                <a:solidFill>
                  <a:schemeClr val="bg1"/>
                </a:solidFill>
                <a:latin typeface="Adobe 黑体 Std R" panose="020B0400000000000000" pitchFamily="34" charset="-122"/>
                <a:ea typeface="Adobe 黑体 Std R" panose="020B0400000000000000" pitchFamily="34" charset="-122"/>
              </a:rPr>
              <a:t>功能与页面介绍，将采用先概述后截图标注的形式，</a:t>
            </a:r>
            <a:endParaRPr lang="en-US" altLang="zh-CN" sz="2400" dirty="0">
              <a:solidFill>
                <a:schemeClr val="bg1"/>
              </a:solidFill>
              <a:latin typeface="Adobe 黑体 Std R" panose="020B0400000000000000" pitchFamily="34" charset="-122"/>
              <a:ea typeface="Adobe 黑体 Std R" panose="020B0400000000000000" pitchFamily="34" charset="-122"/>
            </a:endParaRPr>
          </a:p>
          <a:p>
            <a:pPr algn="ctr"/>
            <a:r>
              <a:rPr lang="zh-CN" altLang="en-US" sz="2400" dirty="0">
                <a:solidFill>
                  <a:schemeClr val="bg1"/>
                </a:solidFill>
                <a:latin typeface="Adobe 黑体 Std R" panose="020B0400000000000000" pitchFamily="34" charset="-122"/>
                <a:ea typeface="Adobe 黑体 Std R" panose="020B0400000000000000" pitchFamily="34" charset="-122"/>
              </a:rPr>
              <a:t>评委们可先综合阅读后再点击网页尝试</a:t>
            </a:r>
            <a:endParaRPr lang="zh-CN" altLang="en-US" sz="2400" dirty="0">
              <a:solidFill>
                <a:schemeClr val="bg1"/>
              </a:solidFill>
              <a:latin typeface="Adobe 黑体 Std R" panose="020B0400000000000000" pitchFamily="34" charset="-122"/>
              <a:ea typeface="Adobe 黑体 Std R" panose="020B0400000000000000" pitchFamily="34" charset="-122"/>
            </a:endParaRPr>
          </a:p>
        </p:txBody>
      </p:sp>
      <p:sp>
        <p:nvSpPr>
          <p:cNvPr id="5" name="文本框 4"/>
          <p:cNvSpPr txBox="1"/>
          <p:nvPr/>
        </p:nvSpPr>
        <p:spPr>
          <a:xfrm>
            <a:off x="2176778" y="4568023"/>
            <a:ext cx="7620361" cy="1938992"/>
          </a:xfrm>
          <a:prstGeom prst="rect">
            <a:avLst/>
          </a:prstGeom>
          <a:noFill/>
        </p:spPr>
        <p:txBody>
          <a:bodyPr wrap="square" rtlCol="0">
            <a:spAutoFit/>
          </a:bodyPr>
          <a:lstStyle/>
          <a:p>
            <a:r>
              <a:rPr lang="zh-CN" altLang="en-US" sz="2400" dirty="0">
                <a:solidFill>
                  <a:schemeClr val="bg1"/>
                </a:solidFill>
                <a:latin typeface="Adobe 黑体 Std R" panose="020B0400000000000000" pitchFamily="34" charset="-122"/>
                <a:ea typeface="Adobe 黑体 Std R" panose="020B0400000000000000" pitchFamily="34" charset="-122"/>
              </a:rPr>
              <a:t>         注：建议评委们用谷歌或</a:t>
            </a:r>
            <a:r>
              <a:rPr lang="en-US" altLang="zh-CN" sz="2400" dirty="0">
                <a:solidFill>
                  <a:schemeClr val="bg1"/>
                </a:solidFill>
                <a:latin typeface="Adobe 黑体 Std R" panose="020B0400000000000000" pitchFamily="34" charset="-122"/>
                <a:ea typeface="Adobe 黑体 Std R" panose="020B0400000000000000" pitchFamily="34" charset="-122"/>
              </a:rPr>
              <a:t>IE</a:t>
            </a:r>
            <a:r>
              <a:rPr lang="zh-CN" altLang="en-US" sz="2400" dirty="0">
                <a:solidFill>
                  <a:schemeClr val="bg1"/>
                </a:solidFill>
                <a:latin typeface="Adobe 黑体 Std R" panose="020B0400000000000000" pitchFamily="34" charset="-122"/>
                <a:ea typeface="Adobe 黑体 Std R" panose="020B0400000000000000" pitchFamily="34" charset="-122"/>
              </a:rPr>
              <a:t>浏览器打开网页，如用</a:t>
            </a:r>
            <a:r>
              <a:rPr lang="en-US" altLang="zh-CN" sz="2400" dirty="0">
                <a:solidFill>
                  <a:schemeClr val="bg1"/>
                </a:solidFill>
                <a:latin typeface="Adobe 黑体 Std R" panose="020B0400000000000000" pitchFamily="34" charset="-122"/>
                <a:ea typeface="Adobe 黑体 Std R" panose="020B0400000000000000" pitchFamily="34" charset="-122"/>
              </a:rPr>
              <a:t>360</a:t>
            </a:r>
            <a:r>
              <a:rPr lang="zh-CN" altLang="en-US" sz="2400" dirty="0">
                <a:solidFill>
                  <a:schemeClr val="bg1"/>
                </a:solidFill>
                <a:latin typeface="Adobe 黑体 Std R" panose="020B0400000000000000" pitchFamily="34" charset="-122"/>
                <a:ea typeface="Adobe 黑体 Std R" panose="020B0400000000000000" pitchFamily="34" charset="-122"/>
              </a:rPr>
              <a:t>等可能出现网页组件加载不出来的情况</a:t>
            </a:r>
            <a:r>
              <a:rPr lang="en-US" altLang="zh-CN" sz="2400" dirty="0">
                <a:solidFill>
                  <a:schemeClr val="bg1"/>
                </a:solidFill>
                <a:latin typeface="Adobe 黑体 Std R" panose="020B0400000000000000" pitchFamily="34" charset="-122"/>
                <a:ea typeface="Adobe 黑体 Std R" panose="020B0400000000000000" pitchFamily="34" charset="-122"/>
              </a:rPr>
              <a:t>_(:3 </a:t>
            </a:r>
            <a:r>
              <a:rPr lang="zh-CN" altLang="en-US" sz="2400" dirty="0">
                <a:solidFill>
                  <a:schemeClr val="bg1"/>
                </a:solidFill>
                <a:latin typeface="Adobe 黑体 Std R" panose="020B0400000000000000" pitchFamily="34" charset="-122"/>
                <a:ea typeface="Adobe 黑体 Std R" panose="020B0400000000000000" pitchFamily="34" charset="-122"/>
              </a:rPr>
              <a:t>」∠</a:t>
            </a:r>
            <a:r>
              <a:rPr lang="en-US" altLang="zh-CN" sz="2400" dirty="0">
                <a:solidFill>
                  <a:schemeClr val="bg1"/>
                </a:solidFill>
                <a:latin typeface="Adobe 黑体 Std R" panose="020B0400000000000000" pitchFamily="34" charset="-122"/>
                <a:ea typeface="Adobe 黑体 Std R" panose="020B0400000000000000" pitchFamily="34" charset="-122"/>
              </a:rPr>
              <a:t>)_</a:t>
            </a:r>
            <a:endParaRPr lang="en-US" altLang="zh-CN" sz="2400" dirty="0">
              <a:solidFill>
                <a:schemeClr val="bg1"/>
              </a:solidFill>
              <a:latin typeface="Adobe 黑体 Std R" panose="020B0400000000000000" pitchFamily="34" charset="-122"/>
              <a:ea typeface="Adobe 黑体 Std R" panose="020B0400000000000000" pitchFamily="34" charset="-122"/>
            </a:endParaRPr>
          </a:p>
          <a:p>
            <a:r>
              <a:rPr lang="zh-CN" altLang="en-US" sz="2400" dirty="0">
                <a:solidFill>
                  <a:schemeClr val="bg1"/>
                </a:solidFill>
                <a:latin typeface="Adobe 黑体 Std R" panose="020B0400000000000000" pitchFamily="34" charset="-122"/>
                <a:ea typeface="Adobe 黑体 Std R" panose="020B0400000000000000" pitchFamily="34" charset="-122"/>
              </a:rPr>
              <a:t>         由于是部署在较为廉价的服务器上，可能出现网页加载较慢的情况，请评委们耐心等待，由此带来的不便我们深表歉意。</a:t>
            </a:r>
            <a:endParaRPr lang="zh-CN" altLang="en-US" sz="2400" dirty="0">
              <a:solidFill>
                <a:schemeClr val="bg1"/>
              </a:solidFill>
              <a:latin typeface="Adobe 黑体 Std R" panose="020B0400000000000000" pitchFamily="34" charset="-122"/>
              <a:ea typeface="Adobe 黑体 Std R" panose="020B0400000000000000" pitchFamily="34" charset="-122"/>
            </a:endParaRPr>
          </a:p>
        </p:txBody>
      </p:sp>
      <p:sp>
        <p:nvSpPr>
          <p:cNvPr id="2" name="矩形 1"/>
          <p:cNvSpPr/>
          <p:nvPr/>
        </p:nvSpPr>
        <p:spPr>
          <a:xfrm>
            <a:off x="1624506" y="2546514"/>
            <a:ext cx="9533379" cy="523220"/>
          </a:xfrm>
          <a:prstGeom prst="rect">
            <a:avLst/>
          </a:prstGeom>
        </p:spPr>
        <p:txBody>
          <a:bodyPr wrap="none">
            <a:spAutoFit/>
          </a:bodyPr>
          <a:lstStyle/>
          <a:p>
            <a:r>
              <a:rPr lang="zh-CN" altLang="en-US" sz="2800" dirty="0">
                <a:solidFill>
                  <a:schemeClr val="bg1"/>
                </a:solidFill>
                <a:latin typeface="Adobe 黑体 Std R" panose="020B0400000000000000" pitchFamily="34" charset="-122"/>
                <a:ea typeface="Adobe 黑体 Std R" panose="020B0400000000000000" pitchFamily="34" charset="-122"/>
              </a:rPr>
              <a:t>网址：</a:t>
            </a:r>
            <a:r>
              <a:rPr lang="en-US" altLang="zh-CN" sz="2800" dirty="0">
                <a:solidFill>
                  <a:schemeClr val="bg1"/>
                </a:solidFill>
                <a:latin typeface="Adobe 黑体 Std R" panose="020B0400000000000000" pitchFamily="34" charset="-122"/>
                <a:ea typeface="Adobe 黑体 Std R" panose="020B0400000000000000" pitchFamily="34" charset="-122"/>
              </a:rPr>
              <a:t> http://182.254.225.87:8080/k_star2_war/index.jsp</a:t>
            </a:r>
            <a:endParaRPr lang="zh-CN" altLang="en-US" sz="2800" dirty="0">
              <a:solidFill>
                <a:schemeClr val="bg1"/>
              </a:solidFill>
              <a:latin typeface="Adobe 黑体 Std R" panose="020B0400000000000000" pitchFamily="34" charset="-122"/>
              <a:ea typeface="Adobe 黑体 Std R" panose="020B0400000000000000" pitchFamily="34" charset="-122"/>
            </a:endParaRPr>
          </a:p>
        </p:txBody>
      </p:sp>
    </p:spTree>
  </p:cSld>
  <p:clrMapOvr>
    <a:masterClrMapping/>
  </p:clrMapOvr>
</p:sld>
</file>

<file path=ppt/tags/tag1.xml><?xml version="1.0" encoding="utf-8"?>
<p:tagLst xmlns:p="http://schemas.openxmlformats.org/presentationml/2006/main">
  <p:tag name="KSO_WM_DOC_GUID" val="{a31753c9-ca0e-40b4-90ca-f70b1ddd8b72}"/>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2964</Words>
  <Application>WPS 演示</Application>
  <PresentationFormat>宽屏</PresentationFormat>
  <Paragraphs>264</Paragraphs>
  <Slides>34</Slides>
  <Notes>0</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34</vt:i4>
      </vt:variant>
    </vt:vector>
  </HeadingPairs>
  <TitlesOfParts>
    <vt:vector size="47" baseType="lpstr">
      <vt:lpstr>Arial</vt:lpstr>
      <vt:lpstr>宋体</vt:lpstr>
      <vt:lpstr>Wingdings</vt:lpstr>
      <vt:lpstr>Adobe 黑体 Std R</vt:lpstr>
      <vt:lpstr>黑体</vt:lpstr>
      <vt:lpstr>华文新魏</vt:lpstr>
      <vt:lpstr>微软雅黑</vt:lpstr>
      <vt:lpstr>Adobe 楷体 Std R</vt:lpstr>
      <vt:lpstr>Arial Unicode MS</vt:lpstr>
      <vt:lpstr>等线 Light</vt:lpstr>
      <vt:lpstr>等线</vt:lpstr>
      <vt:lpstr>Calibri</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任抒怀</dc:creator>
  <cp:lastModifiedBy>hello   word</cp:lastModifiedBy>
  <cp:revision>82</cp:revision>
  <dcterms:created xsi:type="dcterms:W3CDTF">2017-11-03T04:58:00Z</dcterms:created>
  <dcterms:modified xsi:type="dcterms:W3CDTF">2019-03-01T16:17:11Z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2052-11.1.0.8517</vt:lpwstr>
  </property>
</Properties>
</file>